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4"/>
  </p:notesMasterIdLst>
  <p:handoutMasterIdLst>
    <p:handoutMasterId r:id="rId45"/>
  </p:handoutMasterIdLst>
  <p:sldIdLst>
    <p:sldId id="256" r:id="rId2"/>
    <p:sldId id="257" r:id="rId3"/>
    <p:sldId id="311" r:id="rId4"/>
    <p:sldId id="291" r:id="rId5"/>
    <p:sldId id="298" r:id="rId6"/>
    <p:sldId id="282" r:id="rId7"/>
    <p:sldId id="299" r:id="rId8"/>
    <p:sldId id="300" r:id="rId9"/>
    <p:sldId id="290" r:id="rId10"/>
    <p:sldId id="301" r:id="rId11"/>
    <p:sldId id="258" r:id="rId12"/>
    <p:sldId id="279" r:id="rId13"/>
    <p:sldId id="278" r:id="rId14"/>
    <p:sldId id="302" r:id="rId15"/>
    <p:sldId id="303" r:id="rId16"/>
    <p:sldId id="318" r:id="rId17"/>
    <p:sldId id="305" r:id="rId18"/>
    <p:sldId id="304" r:id="rId19"/>
    <p:sldId id="306" r:id="rId20"/>
    <p:sldId id="307" r:id="rId21"/>
    <p:sldId id="323" r:id="rId22"/>
    <p:sldId id="327" r:id="rId23"/>
    <p:sldId id="320" r:id="rId24"/>
    <p:sldId id="324" r:id="rId25"/>
    <p:sldId id="325" r:id="rId26"/>
    <p:sldId id="263" r:id="rId27"/>
    <p:sldId id="283" r:id="rId28"/>
    <p:sldId id="284" r:id="rId29"/>
    <p:sldId id="308" r:id="rId30"/>
    <p:sldId id="285" r:id="rId31"/>
    <p:sldId id="319" r:id="rId32"/>
    <p:sldId id="272" r:id="rId33"/>
    <p:sldId id="288" r:id="rId34"/>
    <p:sldId id="297" r:id="rId35"/>
    <p:sldId id="294" r:id="rId36"/>
    <p:sldId id="295" r:id="rId37"/>
    <p:sldId id="296" r:id="rId38"/>
    <p:sldId id="312" r:id="rId39"/>
    <p:sldId id="313" r:id="rId40"/>
    <p:sldId id="314" r:id="rId41"/>
    <p:sldId id="315" r:id="rId42"/>
    <p:sldId id="316" r:id="rId43"/>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97" autoAdjust="0"/>
    <p:restoredTop sz="94660"/>
  </p:normalViewPr>
  <p:slideViewPr>
    <p:cSldViewPr snapToGrid="0">
      <p:cViewPr>
        <p:scale>
          <a:sx n="80" d="100"/>
          <a:sy n="80" d="100"/>
        </p:scale>
        <p:origin x="19"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6982499E-7373-4AC5-98E8-FC107317A514}" type="datetimeFigureOut">
              <a:rPr lang="en-US" smtClean="0"/>
              <a:t>1/27/2015</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84C7E2A7-511D-4AD5-A783-8E34AB6CDCBD}" type="slidenum">
              <a:rPr lang="en-US" smtClean="0"/>
              <a:t>‹#›</a:t>
            </a:fld>
            <a:endParaRPr lang="en-US"/>
          </a:p>
        </p:txBody>
      </p:sp>
    </p:spTree>
    <p:extLst>
      <p:ext uri="{BB962C8B-B14F-4D97-AF65-F5344CB8AC3E}">
        <p14:creationId xmlns:p14="http://schemas.microsoft.com/office/powerpoint/2010/main" val="674481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38E803E6-4021-4D67-A74A-35EB3D458E02}" type="datetimeFigureOut">
              <a:rPr lang="en-US" smtClean="0"/>
              <a:t>1/27/2015</a:t>
            </a:fld>
            <a:endParaRPr lang="en-US"/>
          </a:p>
        </p:txBody>
      </p:sp>
      <p:sp>
        <p:nvSpPr>
          <p:cNvPr id="4" name="Slide Image Placeholder 3"/>
          <p:cNvSpPr>
            <a:spLocks noGrp="1" noRot="1" noChangeAspect="1"/>
          </p:cNvSpPr>
          <p:nvPr>
            <p:ph type="sldImg" idx="2"/>
          </p:nvPr>
        </p:nvSpPr>
        <p:spPr>
          <a:xfrm>
            <a:off x="423863" y="698500"/>
            <a:ext cx="6205537"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6881062F-F16C-4E16-9FB7-FAE88AEB104E}" type="slidenum">
              <a:rPr lang="en-US" smtClean="0"/>
              <a:t>‹#›</a:t>
            </a:fld>
            <a:endParaRPr lang="en-US"/>
          </a:p>
        </p:txBody>
      </p:sp>
    </p:spTree>
    <p:extLst>
      <p:ext uri="{BB962C8B-B14F-4D97-AF65-F5344CB8AC3E}">
        <p14:creationId xmlns:p14="http://schemas.microsoft.com/office/powerpoint/2010/main" val="2948818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142D8C-781A-42F4-AEC7-A555905A0DFE}" type="datetime1">
              <a:rPr lang="en-US" smtClean="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754AA2-40B0-4C20-88BC-68BE291E61B2}" type="datetime1">
              <a:rPr lang="en-US" smtClean="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6BA4516-EB29-46FE-AB87-999ABD62A3AF}" type="datetime1">
              <a:rPr lang="en-US" smtClean="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CB0FD6-ECA1-4638-9803-780E1DC88A8C}" type="datetime1">
              <a:rPr lang="en-US" smtClean="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09168F-1BAF-4D17-9A66-354B12BC674F}" type="datetime1">
              <a:rPr lang="en-US" smtClean="0"/>
              <a:t>1/27/2015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8F6E17-4C54-4B00-8D24-1368484C450B}" type="datetime1">
              <a:rPr lang="en-US" smtClean="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8E17E8-3EE8-48DE-B608-A3F2C84B5F51}" type="datetime1">
              <a:rPr lang="en-US" smtClean="0"/>
              <a:t>1/27/2015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3A886B-D7BB-4AE4-9013-907BB6FA622D}" type="datetime1">
              <a:rPr lang="en-US" smtClean="0"/>
              <a:t>1/27/2015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B69D164-9F89-4649-A438-4A0C946905F7}" type="datetime1">
              <a:rPr lang="en-US" smtClean="0"/>
              <a:t>1/27/2015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B51DC06-828E-4511-8695-310207849736}" type="datetime1">
              <a:rPr lang="en-US" smtClean="0"/>
              <a:t>1/27/2015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FDB78F-94B9-4570-8B20-929B5B0FC6C3}" type="datetime1">
              <a:rPr lang="en-US" smtClean="0"/>
              <a:t>1/27/2015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D74DFE-B9B9-4B53-AF20-2541C1EF902E}" type="datetime1">
              <a:rPr lang="en-US" smtClean="0"/>
              <a:t>1/27/2015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acastaybert@ac-counsel.com" TargetMode="External"/><Relationship Id="rId2" Type="http://schemas.openxmlformats.org/officeDocument/2006/relationships/hyperlink" Target="http://www.accounse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673227"/>
            <a:ext cx="10058400" cy="3566160"/>
          </a:xfrm>
        </p:spPr>
        <p:txBody>
          <a:bodyPr>
            <a:normAutofit/>
          </a:bodyPr>
          <a:lstStyle/>
          <a:p>
            <a:r>
              <a:rPr lang="en-US" sz="6600" dirty="0" smtClean="0"/>
              <a:t>A Primer on </a:t>
            </a:r>
            <a:br>
              <a:rPr lang="en-US" sz="6600" dirty="0" smtClean="0"/>
            </a:br>
            <a:r>
              <a:rPr lang="en-US" sz="6600" dirty="0" smtClean="0"/>
              <a:t>Trade Secrets Law </a:t>
            </a:r>
            <a:br>
              <a:rPr lang="en-US" sz="6600" dirty="0" smtClean="0"/>
            </a:br>
            <a:r>
              <a:rPr lang="en-US" sz="6600" dirty="0" smtClean="0"/>
              <a:t>NYSBA CLE</a:t>
            </a:r>
            <a:br>
              <a:rPr lang="en-US" sz="6600" dirty="0" smtClean="0"/>
            </a:br>
            <a:r>
              <a:rPr lang="en-US" sz="6600" dirty="0" smtClean="0"/>
              <a:t>November 20, 2014</a:t>
            </a:r>
            <a:endParaRPr lang="en-US" sz="6600" dirty="0"/>
          </a:p>
        </p:txBody>
      </p:sp>
      <p:sp>
        <p:nvSpPr>
          <p:cNvPr id="3" name="Subtitle 2"/>
          <p:cNvSpPr>
            <a:spLocks noGrp="1"/>
          </p:cNvSpPr>
          <p:nvPr>
            <p:ph type="subTitle" idx="1"/>
          </p:nvPr>
        </p:nvSpPr>
        <p:spPr>
          <a:xfrm>
            <a:off x="1100051" y="4419600"/>
            <a:ext cx="10058400" cy="1466849"/>
          </a:xfrm>
        </p:spPr>
        <p:txBody>
          <a:bodyPr>
            <a:normAutofit fontScale="77500" lnSpcReduction="20000"/>
          </a:bodyPr>
          <a:lstStyle/>
          <a:p>
            <a:r>
              <a:rPr lang="en-US" dirty="0" smtClean="0"/>
              <a:t>By Andre castaybert </a:t>
            </a:r>
          </a:p>
          <a:p>
            <a:r>
              <a:rPr lang="en-US" dirty="0" smtClean="0"/>
              <a:t>Castaybert pllc</a:t>
            </a:r>
          </a:p>
          <a:p>
            <a:endParaRPr lang="en-US" dirty="0"/>
          </a:p>
          <a:p>
            <a:r>
              <a:rPr lang="en-US" dirty="0" smtClean="0"/>
              <a:t>Co-CHAIR Of trade secrets Subcommittee NYSBA ip section</a:t>
            </a:r>
            <a:endParaRPr lang="en-US" dirty="0"/>
          </a:p>
        </p:txBody>
      </p:sp>
    </p:spTree>
    <p:extLst>
      <p:ext uri="{BB962C8B-B14F-4D97-AF65-F5344CB8AC3E}">
        <p14:creationId xmlns:p14="http://schemas.microsoft.com/office/powerpoint/2010/main" val="3292861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Value</a:t>
            </a:r>
            <a:endParaRPr lang="en-US" dirty="0"/>
          </a:p>
        </p:txBody>
      </p:sp>
      <p:sp>
        <p:nvSpPr>
          <p:cNvPr id="3" name="Content Placeholder 2"/>
          <p:cNvSpPr>
            <a:spLocks noGrp="1"/>
          </p:cNvSpPr>
          <p:nvPr>
            <p:ph sz="half" idx="1"/>
          </p:nvPr>
        </p:nvSpPr>
        <p:spPr>
          <a:xfrm>
            <a:off x="1097280" y="2552700"/>
            <a:ext cx="7608570" cy="3316393"/>
          </a:xfrm>
        </p:spPr>
        <p:txBody>
          <a:bodyPr/>
          <a:lstStyle/>
          <a:p>
            <a:pPr>
              <a:buFont typeface="Wingdings" pitchFamily="2" charset="2"/>
              <a:buChar char="§"/>
            </a:pPr>
            <a:r>
              <a:rPr lang="en-US" dirty="0" smtClean="0"/>
              <a:t> Economic value: actual or potential</a:t>
            </a:r>
          </a:p>
          <a:p>
            <a:pPr>
              <a:buFont typeface="Wingdings" pitchFamily="2" charset="2"/>
              <a:buChar char="§"/>
            </a:pPr>
            <a:r>
              <a:rPr lang="en-US" dirty="0" smtClean="0"/>
              <a:t> Not generally knows by others who can obtain economic value for disclosure or use</a:t>
            </a:r>
          </a:p>
          <a:p>
            <a:pPr>
              <a:buFont typeface="Wingdings" pitchFamily="2" charset="2"/>
              <a:buChar char="§"/>
            </a:pPr>
            <a:r>
              <a:rPr lang="en-US" dirty="0" smtClean="0"/>
              <a:t> Need not be novel</a:t>
            </a:r>
            <a:endParaRPr lang="en-US" dirty="0"/>
          </a:p>
        </p:txBody>
      </p:sp>
    </p:spTree>
    <p:extLst>
      <p:ext uri="{BB962C8B-B14F-4D97-AF65-F5344CB8AC3E}">
        <p14:creationId xmlns:p14="http://schemas.microsoft.com/office/powerpoint/2010/main" val="42257496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constitutes misappropriation? </a:t>
            </a:r>
            <a:endParaRPr lang="en-US" dirty="0"/>
          </a:p>
        </p:txBody>
      </p:sp>
      <p:sp>
        <p:nvSpPr>
          <p:cNvPr id="3" name="Content Placeholder 2"/>
          <p:cNvSpPr>
            <a:spLocks noGrp="1"/>
          </p:cNvSpPr>
          <p:nvPr>
            <p:ph idx="1"/>
          </p:nvPr>
        </p:nvSpPr>
        <p:spPr/>
        <p:txBody>
          <a:bodyPr>
            <a:normAutofit/>
          </a:bodyPr>
          <a:lstStyle/>
          <a:p>
            <a:pPr marL="457200" indent="-457200">
              <a:lnSpc>
                <a:spcPct val="150000"/>
              </a:lnSpc>
              <a:buAutoNum type="arabicPeriod"/>
            </a:pPr>
            <a:r>
              <a:rPr lang="en-US" dirty="0" smtClean="0"/>
              <a:t>Wrongful acquisition, retention, or use</a:t>
            </a:r>
          </a:p>
          <a:p>
            <a:pPr marL="457200" indent="-457200">
              <a:lnSpc>
                <a:spcPct val="150000"/>
              </a:lnSpc>
              <a:buAutoNum type="arabicPeriod"/>
            </a:pPr>
            <a:r>
              <a:rPr lang="en-US" dirty="0" smtClean="0"/>
              <a:t>Wrongful disclosure of specifically identified information:</a:t>
            </a:r>
          </a:p>
          <a:p>
            <a:pPr lvl="1">
              <a:lnSpc>
                <a:spcPct val="150000"/>
              </a:lnSpc>
              <a:buFont typeface="Wingdings" panose="05000000000000000000" pitchFamily="2" charset="2"/>
              <a:buChar char="§"/>
            </a:pPr>
            <a:r>
              <a:rPr lang="en-US" sz="2000" dirty="0" smtClean="0"/>
              <a:t>That has actual or potential economic value;</a:t>
            </a:r>
          </a:p>
          <a:p>
            <a:pPr lvl="1">
              <a:lnSpc>
                <a:spcPct val="150000"/>
              </a:lnSpc>
              <a:buFont typeface="Wingdings" panose="05000000000000000000" pitchFamily="2" charset="2"/>
              <a:buChar char="§"/>
            </a:pPr>
            <a:r>
              <a:rPr lang="en-US" sz="2000" dirty="0" smtClean="0"/>
              <a:t>Is not generally known to the relevant public;</a:t>
            </a:r>
          </a:p>
          <a:p>
            <a:pPr lvl="1">
              <a:lnSpc>
                <a:spcPct val="150000"/>
              </a:lnSpc>
              <a:buFont typeface="Wingdings" panose="05000000000000000000" pitchFamily="2" charset="2"/>
              <a:buChar char="§"/>
            </a:pPr>
            <a:r>
              <a:rPr lang="en-US" sz="2000" dirty="0" smtClean="0"/>
              <a:t>And that has been the subject of reasonable measures to maintain secrecy. </a:t>
            </a:r>
          </a:p>
          <a:p>
            <a:pPr marL="201168" lvl="1" indent="0">
              <a:lnSpc>
                <a:spcPct val="150000"/>
              </a:lnSpc>
              <a:buNone/>
            </a:pPr>
            <a:endParaRPr lang="en-US" sz="2000" dirty="0"/>
          </a:p>
        </p:txBody>
      </p:sp>
    </p:spTree>
    <p:extLst>
      <p:ext uri="{BB962C8B-B14F-4D97-AF65-F5344CB8AC3E}">
        <p14:creationId xmlns:p14="http://schemas.microsoft.com/office/powerpoint/2010/main" val="29044164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Wrongful acquisition?</a:t>
            </a:r>
            <a:endParaRPr lang="en-US" dirty="0"/>
          </a:p>
        </p:txBody>
      </p:sp>
      <p:sp>
        <p:nvSpPr>
          <p:cNvPr id="3" name="Content Placeholder 2"/>
          <p:cNvSpPr>
            <a:spLocks noGrp="1"/>
          </p:cNvSpPr>
          <p:nvPr>
            <p:ph idx="1"/>
          </p:nvPr>
        </p:nvSpPr>
        <p:spPr>
          <a:xfrm>
            <a:off x="1097280" y="1845734"/>
            <a:ext cx="10058400" cy="4481914"/>
          </a:xfrm>
        </p:spPr>
        <p:txBody>
          <a:bodyPr>
            <a:normAutofit/>
          </a:bodyPr>
          <a:lstStyle/>
          <a:p>
            <a:pPr marL="0" indent="0">
              <a:lnSpc>
                <a:spcPct val="150000"/>
              </a:lnSpc>
              <a:buNone/>
            </a:pPr>
            <a:r>
              <a:rPr lang="en-US" sz="2400" dirty="0" smtClean="0"/>
              <a:t>The </a:t>
            </a:r>
            <a:r>
              <a:rPr lang="en-US" sz="2400" dirty="0"/>
              <a:t>trade secret owner must show that the alleged </a:t>
            </a:r>
            <a:r>
              <a:rPr lang="en-US" sz="2400" dirty="0" err="1"/>
              <a:t>misappropriator</a:t>
            </a:r>
            <a:r>
              <a:rPr lang="en-US" sz="2400" dirty="0"/>
              <a:t> </a:t>
            </a:r>
            <a:r>
              <a:rPr lang="en-US" sz="2400" dirty="0" smtClean="0"/>
              <a:t>:</a:t>
            </a:r>
          </a:p>
          <a:p>
            <a:pPr marL="201168" lvl="1" indent="0">
              <a:lnSpc>
                <a:spcPct val="150000"/>
              </a:lnSpc>
              <a:buNone/>
            </a:pPr>
            <a:r>
              <a:rPr lang="en-US" sz="2000" dirty="0" smtClean="0"/>
              <a:t>(</a:t>
            </a:r>
            <a:r>
              <a:rPr lang="en-US" sz="2000" dirty="0"/>
              <a:t>a) acquired the trade secret knowing or having reason to know it was acquired by “improper means”; or </a:t>
            </a:r>
            <a:endParaRPr lang="en-US" sz="2000" dirty="0" smtClean="0"/>
          </a:p>
          <a:p>
            <a:pPr marL="201168" lvl="1" indent="0">
              <a:lnSpc>
                <a:spcPct val="150000"/>
              </a:lnSpc>
              <a:buNone/>
            </a:pPr>
            <a:r>
              <a:rPr lang="en-US" sz="2000" dirty="0" smtClean="0"/>
              <a:t>(</a:t>
            </a:r>
            <a:r>
              <a:rPr lang="en-US" sz="2000" dirty="0"/>
              <a:t>b) used or disclosed the trade secret without consent and used “improper means” to acquire the </a:t>
            </a:r>
            <a:r>
              <a:rPr lang="en-US" sz="2000" dirty="0" smtClean="0"/>
              <a:t>trade secret ; </a:t>
            </a:r>
            <a:r>
              <a:rPr lang="en-US" sz="2000" dirty="0"/>
              <a:t>or </a:t>
            </a:r>
            <a:endParaRPr lang="en-US" sz="2000" dirty="0" smtClean="0"/>
          </a:p>
          <a:p>
            <a:pPr marL="201168" lvl="1" indent="0">
              <a:lnSpc>
                <a:spcPct val="150000"/>
              </a:lnSpc>
              <a:buNone/>
            </a:pPr>
            <a:r>
              <a:rPr lang="en-US" sz="2000" dirty="0" smtClean="0"/>
              <a:t>(</a:t>
            </a:r>
            <a:r>
              <a:rPr lang="en-US" sz="2000" dirty="0"/>
              <a:t>c) acquired the trade secret from a third person </a:t>
            </a:r>
            <a:r>
              <a:rPr lang="en-US" sz="2000" dirty="0" smtClean="0"/>
              <a:t>and </a:t>
            </a:r>
            <a:r>
              <a:rPr lang="en-US" sz="2000" dirty="0"/>
              <a:t>knew of or should have known that the trade secret was either obtained by the third person by “improper means” or the third person was under a duty to keep it secret.</a:t>
            </a:r>
          </a:p>
          <a:p>
            <a:endParaRPr lang="en-US" dirty="0"/>
          </a:p>
        </p:txBody>
      </p:sp>
    </p:spTree>
    <p:extLst>
      <p:ext uri="{BB962C8B-B14F-4D97-AF65-F5344CB8AC3E}">
        <p14:creationId xmlns:p14="http://schemas.microsoft.com/office/powerpoint/2010/main" val="2674331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 to Trade Secrets Misappropriation Generally </a:t>
            </a:r>
            <a:endParaRPr lang="en-US" dirty="0"/>
          </a:p>
        </p:txBody>
      </p:sp>
      <p:sp>
        <p:nvSpPr>
          <p:cNvPr id="3" name="Content Placeholder 2"/>
          <p:cNvSpPr>
            <a:spLocks noGrp="1"/>
          </p:cNvSpPr>
          <p:nvPr>
            <p:ph idx="1"/>
          </p:nvPr>
        </p:nvSpPr>
        <p:spPr/>
        <p:txBody>
          <a:bodyPr>
            <a:normAutofit/>
          </a:bodyPr>
          <a:lstStyle/>
          <a:p>
            <a:pPr lvl="1">
              <a:lnSpc>
                <a:spcPct val="150000"/>
              </a:lnSpc>
              <a:buFont typeface="Wingdings" panose="05000000000000000000" pitchFamily="2" charset="2"/>
              <a:buChar char="§"/>
            </a:pPr>
            <a:r>
              <a:rPr lang="en-US" dirty="0" smtClean="0"/>
              <a:t>C</a:t>
            </a:r>
            <a:r>
              <a:rPr lang="en-US" sz="1800" dirty="0" smtClean="0"/>
              <a:t>ompetitor </a:t>
            </a:r>
            <a:r>
              <a:rPr lang="en-US" sz="1800" dirty="0"/>
              <a:t>had previously used the matter in question in its business</a:t>
            </a:r>
          </a:p>
          <a:p>
            <a:pPr lvl="1">
              <a:lnSpc>
                <a:spcPct val="150000"/>
              </a:lnSpc>
              <a:buFont typeface="Wingdings" panose="05000000000000000000" pitchFamily="2" charset="2"/>
              <a:buChar char="§"/>
            </a:pPr>
            <a:r>
              <a:rPr lang="en-US" sz="2000" dirty="0"/>
              <a:t> </a:t>
            </a:r>
            <a:r>
              <a:rPr lang="en-US" sz="2000" dirty="0" smtClean="0"/>
              <a:t>Defendant had </a:t>
            </a:r>
            <a:r>
              <a:rPr lang="en-US" sz="2000" dirty="0"/>
              <a:t>already been using the information</a:t>
            </a:r>
          </a:p>
          <a:p>
            <a:pPr lvl="1">
              <a:lnSpc>
                <a:spcPct val="150000"/>
              </a:lnSpc>
              <a:buFont typeface="Wingdings" panose="05000000000000000000" pitchFamily="2" charset="2"/>
              <a:buChar char="§"/>
            </a:pPr>
            <a:r>
              <a:rPr lang="en-US" sz="2000" dirty="0" smtClean="0"/>
              <a:t>The </a:t>
            </a:r>
            <a:r>
              <a:rPr lang="en-US" sz="2000" dirty="0"/>
              <a:t>information had been widely </a:t>
            </a:r>
            <a:r>
              <a:rPr lang="en-US" sz="2000" dirty="0" smtClean="0"/>
              <a:t>circulated or published </a:t>
            </a:r>
            <a:r>
              <a:rPr lang="en-US" sz="2000" dirty="0"/>
              <a:t>before the </a:t>
            </a:r>
            <a:r>
              <a:rPr lang="en-US" sz="2000" dirty="0" smtClean="0"/>
              <a:t>alleged misappropriation </a:t>
            </a:r>
            <a:endParaRPr lang="en-US" sz="2000" dirty="0"/>
          </a:p>
          <a:p>
            <a:pPr lvl="1">
              <a:lnSpc>
                <a:spcPct val="150000"/>
              </a:lnSpc>
              <a:buFont typeface="Wingdings" panose="05000000000000000000" pitchFamily="2" charset="2"/>
              <a:buChar char="§"/>
            </a:pPr>
            <a:r>
              <a:rPr lang="en-US" sz="2000" dirty="0" smtClean="0"/>
              <a:t>The </a:t>
            </a:r>
            <a:r>
              <a:rPr lang="en-US" sz="2000" dirty="0"/>
              <a:t>information can be readily obtained from public </a:t>
            </a:r>
            <a:r>
              <a:rPr lang="en-US" sz="2000" dirty="0" smtClean="0"/>
              <a:t>sources </a:t>
            </a:r>
            <a:endParaRPr lang="en-US" sz="2000" dirty="0"/>
          </a:p>
          <a:p>
            <a:endParaRPr lang="en-US" dirty="0"/>
          </a:p>
          <a:p>
            <a:endParaRPr lang="en-US" dirty="0"/>
          </a:p>
        </p:txBody>
      </p:sp>
    </p:spTree>
    <p:extLst>
      <p:ext uri="{BB962C8B-B14F-4D97-AF65-F5344CB8AC3E}">
        <p14:creationId xmlns:p14="http://schemas.microsoft.com/office/powerpoint/2010/main" val="3234362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Precautions</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Fact intensive / case by case</a:t>
            </a:r>
          </a:p>
          <a:p>
            <a:pPr>
              <a:buFont typeface="Wingdings" pitchFamily="2" charset="2"/>
              <a:buChar char="§"/>
            </a:pPr>
            <a:r>
              <a:rPr lang="en-US" dirty="0" smtClean="0"/>
              <a:t>Efforts to label</a:t>
            </a:r>
          </a:p>
          <a:p>
            <a:pPr>
              <a:buFont typeface="Wingdings" pitchFamily="2" charset="2"/>
              <a:buChar char="§"/>
            </a:pPr>
            <a:r>
              <a:rPr lang="en-US" dirty="0" smtClean="0"/>
              <a:t>Efforts to secure and maintain security</a:t>
            </a:r>
          </a:p>
          <a:p>
            <a:pPr lvl="1">
              <a:buFont typeface="Wingdings" pitchFamily="2" charset="2"/>
              <a:buChar char="§"/>
            </a:pPr>
            <a:r>
              <a:rPr lang="en-US" dirty="0" smtClean="0"/>
              <a:t>Limited distribution: vaults, passwords, codes</a:t>
            </a:r>
          </a:p>
          <a:p>
            <a:pPr>
              <a:buFont typeface="Wingdings" pitchFamily="2" charset="2"/>
              <a:buChar char="§"/>
            </a:pPr>
            <a:r>
              <a:rPr lang="en-US" dirty="0" smtClean="0"/>
              <a:t>Employee training and reminders</a:t>
            </a:r>
          </a:p>
          <a:p>
            <a:pPr>
              <a:buFont typeface="Wingdings" pitchFamily="2" charset="2"/>
              <a:buChar char="§"/>
            </a:pPr>
            <a:r>
              <a:rPr lang="en-US" dirty="0" smtClean="0"/>
              <a:t>NDAs</a:t>
            </a:r>
          </a:p>
          <a:p>
            <a:pPr>
              <a:buFont typeface="Wingdings" pitchFamily="2" charset="2"/>
              <a:buChar char="§"/>
            </a:pPr>
            <a:r>
              <a:rPr lang="en-US" dirty="0" smtClean="0"/>
              <a:t>Confidentiality agreements</a:t>
            </a:r>
          </a:p>
          <a:p>
            <a:pPr>
              <a:buFont typeface="Wingdings" pitchFamily="2" charset="2"/>
              <a:buChar char="§"/>
            </a:pPr>
            <a:r>
              <a:rPr lang="en-US" dirty="0" err="1" smtClean="0"/>
              <a:t>Noncompetes</a:t>
            </a:r>
            <a:endParaRPr lang="en-US" dirty="0" smtClean="0"/>
          </a:p>
          <a:p>
            <a:pPr>
              <a:buFont typeface="Wingdings" pitchFamily="2" charset="2"/>
              <a:buChar char="§"/>
            </a:pPr>
            <a:endParaRPr lang="en-US" dirty="0"/>
          </a:p>
        </p:txBody>
      </p:sp>
    </p:spTree>
    <p:extLst>
      <p:ext uri="{BB962C8B-B14F-4D97-AF65-F5344CB8AC3E}">
        <p14:creationId xmlns:p14="http://schemas.microsoft.com/office/powerpoint/2010/main" val="4239461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Improper Means</a:t>
            </a:r>
            <a:endParaRPr lang="en-US" dirty="0"/>
          </a:p>
        </p:txBody>
      </p:sp>
      <p:sp>
        <p:nvSpPr>
          <p:cNvPr id="3" name="Content Placeholder 2"/>
          <p:cNvSpPr>
            <a:spLocks noGrp="1"/>
          </p:cNvSpPr>
          <p:nvPr>
            <p:ph idx="1"/>
          </p:nvPr>
        </p:nvSpPr>
        <p:spPr>
          <a:xfrm>
            <a:off x="1097280" y="2238374"/>
            <a:ext cx="10058400" cy="3630719"/>
          </a:xfrm>
        </p:spPr>
        <p:txBody>
          <a:bodyPr/>
          <a:lstStyle/>
          <a:p>
            <a:pPr>
              <a:buFont typeface="Wingdings" pitchFamily="2" charset="2"/>
              <a:buChar char="§"/>
            </a:pPr>
            <a:r>
              <a:rPr lang="en-US" dirty="0" smtClean="0"/>
              <a:t>Theft or breaking and entering</a:t>
            </a:r>
          </a:p>
          <a:p>
            <a:pPr>
              <a:buFont typeface="Wingdings" pitchFamily="2" charset="2"/>
              <a:buChar char="§"/>
            </a:pPr>
            <a:r>
              <a:rPr lang="en-US" dirty="0" smtClean="0"/>
              <a:t>Bribery</a:t>
            </a:r>
          </a:p>
          <a:p>
            <a:pPr>
              <a:buFont typeface="Wingdings" pitchFamily="2" charset="2"/>
              <a:buChar char="§"/>
            </a:pPr>
            <a:r>
              <a:rPr lang="en-US" dirty="0" smtClean="0"/>
              <a:t>False identity or misrepresentation</a:t>
            </a:r>
          </a:p>
          <a:p>
            <a:pPr>
              <a:buFont typeface="Wingdings" pitchFamily="2" charset="2"/>
              <a:buChar char="§"/>
            </a:pPr>
            <a:r>
              <a:rPr lang="en-US" dirty="0" smtClean="0"/>
              <a:t>Espionage</a:t>
            </a:r>
          </a:p>
          <a:p>
            <a:pPr>
              <a:buFont typeface="Wingdings" pitchFamily="2" charset="2"/>
              <a:buChar char="§"/>
            </a:pPr>
            <a:r>
              <a:rPr lang="en-US" dirty="0" smtClean="0"/>
              <a:t>Computer fraud or hacking/ improper access</a:t>
            </a:r>
          </a:p>
          <a:p>
            <a:pPr>
              <a:buFont typeface="Wingdings" pitchFamily="2" charset="2"/>
              <a:buChar char="§"/>
            </a:pPr>
            <a:r>
              <a:rPr lang="en-US" dirty="0" smtClean="0"/>
              <a:t>Wrongful taking</a:t>
            </a:r>
          </a:p>
          <a:p>
            <a:pPr>
              <a:buFont typeface="Wingdings" pitchFamily="2" charset="2"/>
              <a:buChar char="§"/>
            </a:pPr>
            <a:r>
              <a:rPr lang="en-US" dirty="0" smtClean="0"/>
              <a:t>Removed from trash</a:t>
            </a:r>
            <a:endParaRPr lang="en-US" dirty="0"/>
          </a:p>
        </p:txBody>
      </p:sp>
    </p:spTree>
    <p:extLst>
      <p:ext uri="{BB962C8B-B14F-4D97-AF65-F5344CB8AC3E}">
        <p14:creationId xmlns:p14="http://schemas.microsoft.com/office/powerpoint/2010/main" val="3585782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Computer Fraud and Abuse Act (CFAA)</a:t>
            </a:r>
          </a:p>
        </p:txBody>
      </p:sp>
      <p:sp>
        <p:nvSpPr>
          <p:cNvPr id="3" name="Content Placeholder 2"/>
          <p:cNvSpPr>
            <a:spLocks noGrp="1"/>
          </p:cNvSpPr>
          <p:nvPr>
            <p:ph idx="1"/>
          </p:nvPr>
        </p:nvSpPr>
        <p:spPr>
          <a:xfrm>
            <a:off x="1097279" y="1733797"/>
            <a:ext cx="10266045" cy="4607625"/>
          </a:xfrm>
        </p:spPr>
        <p:txBody>
          <a:bodyPr>
            <a:normAutofit fontScale="85000" lnSpcReduction="10000"/>
          </a:bodyPr>
          <a:lstStyle/>
          <a:p>
            <a:pPr>
              <a:lnSpc>
                <a:spcPct val="150000"/>
              </a:lnSpc>
              <a:buFont typeface="Wingdings" panose="05000000000000000000" pitchFamily="2" charset="2"/>
              <a:buChar char="§"/>
            </a:pPr>
            <a:r>
              <a:rPr lang="en-US" sz="2200" dirty="0" smtClean="0"/>
              <a:t> Enacted in </a:t>
            </a:r>
            <a:r>
              <a:rPr lang="en-US" sz="2200" dirty="0"/>
              <a:t>1986 as an amendment to existing computer fraud </a:t>
            </a:r>
            <a:r>
              <a:rPr lang="en-US" sz="2200" dirty="0" smtClean="0"/>
              <a:t>to </a:t>
            </a:r>
            <a:r>
              <a:rPr lang="en-US" sz="2200" dirty="0"/>
              <a:t>clarify and increase the scope of the previous </a:t>
            </a:r>
            <a:r>
              <a:rPr lang="en-US" sz="2200" dirty="0" smtClean="0"/>
              <a:t>version while </a:t>
            </a:r>
            <a:r>
              <a:rPr lang="en-US" sz="2200" dirty="0"/>
              <a:t>limiting federal jurisdiction to cases "with a compelling federal interest-i.e., where computers of the federal government or certain financial institutions are involved or where the crime itself is interstate in nature." (see "Protected Computer", below). </a:t>
            </a:r>
          </a:p>
          <a:p>
            <a:pPr>
              <a:lnSpc>
                <a:spcPct val="150000"/>
              </a:lnSpc>
              <a:buFont typeface="Wingdings" panose="05000000000000000000" pitchFamily="2" charset="2"/>
              <a:buChar char="§"/>
            </a:pPr>
            <a:r>
              <a:rPr lang="en-US" sz="2200" dirty="0" smtClean="0"/>
              <a:t> CFAA </a:t>
            </a:r>
            <a:r>
              <a:rPr lang="en-US" sz="2200" dirty="0"/>
              <a:t>also criminalized additional computer-related acts. Provisions addressed the distribution of malicious code and denial of service attacks</a:t>
            </a:r>
            <a:r>
              <a:rPr lang="en-US" sz="2200" dirty="0" smtClean="0"/>
              <a:t>.</a:t>
            </a:r>
          </a:p>
          <a:p>
            <a:pPr>
              <a:lnSpc>
                <a:spcPct val="150000"/>
              </a:lnSpc>
              <a:buFont typeface="Wingdings" panose="05000000000000000000" pitchFamily="2" charset="2"/>
              <a:buChar char="§"/>
            </a:pPr>
            <a:r>
              <a:rPr lang="en-US" sz="2200" dirty="0" smtClean="0"/>
              <a:t> </a:t>
            </a:r>
            <a:r>
              <a:rPr lang="en-US" sz="2200" dirty="0"/>
              <a:t>Congress also included in the CFAA a provision criminalizing trafficking in passwords and similar items.</a:t>
            </a:r>
          </a:p>
          <a:p>
            <a:pPr>
              <a:lnSpc>
                <a:spcPct val="150000"/>
              </a:lnSpc>
              <a:buFont typeface="Wingdings" panose="05000000000000000000" pitchFamily="2" charset="2"/>
              <a:buChar char="§"/>
            </a:pPr>
            <a:r>
              <a:rPr lang="en-US" sz="2200" dirty="0"/>
              <a:t>To have the best chance of seeking remedies under the CFAA, only give employees access to company networks on a need-to-know basis.</a:t>
            </a:r>
          </a:p>
          <a:p>
            <a:endParaRPr lang="en-US" dirty="0"/>
          </a:p>
        </p:txBody>
      </p:sp>
    </p:spTree>
    <p:extLst>
      <p:ext uri="{BB962C8B-B14F-4D97-AF65-F5344CB8AC3E}">
        <p14:creationId xmlns:p14="http://schemas.microsoft.com/office/powerpoint/2010/main" val="3956443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Acquisition by Memory Not a Defense</a:t>
            </a:r>
            <a:endParaRPr lang="en-US" dirty="0"/>
          </a:p>
        </p:txBody>
      </p:sp>
      <p:sp>
        <p:nvSpPr>
          <p:cNvPr id="3" name="Content Placeholder 2"/>
          <p:cNvSpPr>
            <a:spLocks noGrp="1"/>
          </p:cNvSpPr>
          <p:nvPr>
            <p:ph idx="1"/>
          </p:nvPr>
        </p:nvSpPr>
        <p:spPr>
          <a:xfrm>
            <a:off x="1097280" y="2571750"/>
            <a:ext cx="8094345" cy="3297344"/>
          </a:xfrm>
        </p:spPr>
        <p:txBody>
          <a:bodyPr/>
          <a:lstStyle/>
          <a:p>
            <a:pPr>
              <a:buFont typeface="Wingdings" pitchFamily="2" charset="2"/>
              <a:buChar char="§"/>
            </a:pPr>
            <a:r>
              <a:rPr lang="en-US" dirty="0" smtClean="0"/>
              <a:t> Employer does not lose protection when employee reconstitutes information from memory</a:t>
            </a:r>
          </a:p>
          <a:p>
            <a:endParaRPr lang="en-US" dirty="0" smtClean="0"/>
          </a:p>
        </p:txBody>
      </p:sp>
    </p:spTree>
    <p:extLst>
      <p:ext uri="{BB962C8B-B14F-4D97-AF65-F5344CB8AC3E}">
        <p14:creationId xmlns:p14="http://schemas.microsoft.com/office/powerpoint/2010/main" val="4171266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Acquisition by Accident</a:t>
            </a:r>
            <a:endParaRPr lang="en-US" dirty="0"/>
          </a:p>
        </p:txBody>
      </p:sp>
      <p:sp>
        <p:nvSpPr>
          <p:cNvPr id="3" name="Content Placeholder 2"/>
          <p:cNvSpPr>
            <a:spLocks noGrp="1"/>
          </p:cNvSpPr>
          <p:nvPr>
            <p:ph idx="1"/>
          </p:nvPr>
        </p:nvSpPr>
        <p:spPr>
          <a:xfrm>
            <a:off x="1097280" y="2362200"/>
            <a:ext cx="10058400" cy="3506894"/>
          </a:xfrm>
        </p:spPr>
        <p:txBody>
          <a:bodyPr/>
          <a:lstStyle/>
          <a:p>
            <a:pPr>
              <a:buFont typeface="Wingdings" pitchFamily="2" charset="2"/>
              <a:buChar char="§"/>
            </a:pPr>
            <a:r>
              <a:rPr lang="en-US" dirty="0" smtClean="0"/>
              <a:t> Person receiving information knows or has reason to know that the information was a trade secret</a:t>
            </a:r>
          </a:p>
          <a:p>
            <a:pPr>
              <a:buFont typeface="Wingdings" pitchFamily="2" charset="2"/>
              <a:buChar char="§"/>
            </a:pPr>
            <a:r>
              <a:rPr lang="en-US" dirty="0" smtClean="0"/>
              <a:t> Defeated if accident caused by failure of trade secret owner to employ reasonable efforts to maintain secrecy</a:t>
            </a:r>
            <a:endParaRPr lang="en-US" dirty="0"/>
          </a:p>
        </p:txBody>
      </p:sp>
    </p:spTree>
    <p:extLst>
      <p:ext uri="{BB962C8B-B14F-4D97-AF65-F5344CB8AC3E}">
        <p14:creationId xmlns:p14="http://schemas.microsoft.com/office/powerpoint/2010/main" val="341963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Unauthorized Use</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Breach of obligation not to use trade secret arising from agreement not to disclose</a:t>
            </a:r>
          </a:p>
          <a:p>
            <a:pPr>
              <a:buFont typeface="Wingdings" pitchFamily="2" charset="2"/>
              <a:buChar char="§"/>
            </a:pPr>
            <a:r>
              <a:rPr lang="en-US" dirty="0" smtClean="0"/>
              <a:t>Confidential relationship</a:t>
            </a:r>
          </a:p>
          <a:p>
            <a:pPr lvl="1"/>
            <a:r>
              <a:rPr lang="en-US" dirty="0" smtClean="0"/>
              <a:t>Employer – employee</a:t>
            </a:r>
          </a:p>
          <a:p>
            <a:pPr lvl="1"/>
            <a:r>
              <a:rPr lang="en-US" dirty="0" smtClean="0"/>
              <a:t>Licensor – licensee</a:t>
            </a:r>
          </a:p>
          <a:p>
            <a:pPr lvl="1"/>
            <a:r>
              <a:rPr lang="en-US" dirty="0" smtClean="0"/>
              <a:t>Potential buyer</a:t>
            </a:r>
          </a:p>
          <a:p>
            <a:pPr lvl="1"/>
            <a:r>
              <a:rPr lang="en-US" dirty="0" smtClean="0"/>
              <a:t>Manufacturer or independent contractor</a:t>
            </a:r>
          </a:p>
          <a:p>
            <a:pPr lvl="1"/>
            <a:r>
              <a:rPr lang="en-US" dirty="0" smtClean="0"/>
              <a:t>Submitted bid</a:t>
            </a:r>
          </a:p>
        </p:txBody>
      </p:sp>
    </p:spTree>
    <p:extLst>
      <p:ext uri="{BB962C8B-B14F-4D97-AF65-F5344CB8AC3E}">
        <p14:creationId xmlns:p14="http://schemas.microsoft.com/office/powerpoint/2010/main" val="365098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Trade secrets: In the news…</a:t>
            </a:r>
            <a:endParaRPr lang="en-US" sz="4400" dirty="0"/>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
            </a:pPr>
            <a:r>
              <a:rPr lang="en-US" dirty="0"/>
              <a:t>Department of Justice: Two individuals and Company found guilty of conspiracy to sell trade secrets to Chinese companies – March 5, 2014 </a:t>
            </a:r>
          </a:p>
          <a:p>
            <a:pPr>
              <a:lnSpc>
                <a:spcPct val="150000"/>
              </a:lnSpc>
              <a:buFont typeface="Wingdings" panose="05000000000000000000" pitchFamily="2" charset="2"/>
              <a:buChar char="§"/>
            </a:pPr>
            <a:r>
              <a:rPr lang="en-US" dirty="0" smtClean="0"/>
              <a:t>United States Senate: Senators Coons and Hatch introduce bill to combat theft of trade secrets            – April 29, 2014</a:t>
            </a:r>
          </a:p>
          <a:p>
            <a:pPr>
              <a:lnSpc>
                <a:spcPct val="150000"/>
              </a:lnSpc>
              <a:buFont typeface="Wingdings" panose="05000000000000000000" pitchFamily="2" charset="2"/>
              <a:buChar char="§"/>
            </a:pPr>
            <a:r>
              <a:rPr lang="en-US" dirty="0" smtClean="0"/>
              <a:t>The Washington Post: U.S. announces first charges against foreign country for </a:t>
            </a:r>
            <a:r>
              <a:rPr lang="en-US" dirty="0" err="1" smtClean="0"/>
              <a:t>cyberspying</a:t>
            </a:r>
            <a:r>
              <a:rPr lang="en-US" dirty="0" smtClean="0"/>
              <a:t> – May 19, 2014</a:t>
            </a:r>
          </a:p>
          <a:p>
            <a:pPr>
              <a:lnSpc>
                <a:spcPct val="150000"/>
              </a:lnSpc>
              <a:buFont typeface="Wingdings" panose="05000000000000000000" pitchFamily="2" charset="2"/>
              <a:buChar char="§"/>
            </a:pPr>
            <a:r>
              <a:rPr lang="en-US" dirty="0" smtClean="0"/>
              <a:t>Global Post: EU agrees on new framework for trade secrets protection – May 26, 2014</a:t>
            </a:r>
          </a:p>
        </p:txBody>
      </p:sp>
    </p:spTree>
    <p:extLst>
      <p:ext uri="{BB962C8B-B14F-4D97-AF65-F5344CB8AC3E}">
        <p14:creationId xmlns:p14="http://schemas.microsoft.com/office/powerpoint/2010/main" val="2438779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Acquisition and Use</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Direct</a:t>
            </a:r>
          </a:p>
          <a:p>
            <a:pPr lvl="1">
              <a:buFont typeface="Wingdings" pitchFamily="2" charset="2"/>
              <a:buChar char="§"/>
            </a:pPr>
            <a:r>
              <a:rPr lang="en-US" dirty="0" smtClean="0"/>
              <a:t>Emails and voice mails</a:t>
            </a:r>
          </a:p>
          <a:p>
            <a:pPr>
              <a:buFont typeface="Wingdings" pitchFamily="2" charset="2"/>
              <a:buChar char="§"/>
            </a:pPr>
            <a:r>
              <a:rPr lang="en-US" dirty="0" smtClean="0"/>
              <a:t>Circumstantial showing access and product has similar features or results</a:t>
            </a:r>
          </a:p>
          <a:p>
            <a:pPr lvl="1">
              <a:buFont typeface="Wingdings" pitchFamily="2" charset="2"/>
              <a:buChar char="§"/>
            </a:pPr>
            <a:r>
              <a:rPr lang="en-US" dirty="0" smtClean="0"/>
              <a:t>Timing </a:t>
            </a:r>
          </a:p>
          <a:p>
            <a:pPr lvl="1">
              <a:buFont typeface="Wingdings" pitchFamily="2" charset="2"/>
              <a:buChar char="§"/>
            </a:pPr>
            <a:r>
              <a:rPr lang="en-US" dirty="0" smtClean="0"/>
              <a:t>Shift in business strategy</a:t>
            </a:r>
          </a:p>
          <a:p>
            <a:pPr lvl="1">
              <a:buFont typeface="Wingdings" pitchFamily="2" charset="2"/>
              <a:buChar char="§"/>
            </a:pPr>
            <a:r>
              <a:rPr lang="en-US" dirty="0" smtClean="0"/>
              <a:t>Spoliation of evidence/ evidence of cover up</a:t>
            </a:r>
          </a:p>
          <a:p>
            <a:endParaRPr lang="en-US" dirty="0"/>
          </a:p>
        </p:txBody>
      </p:sp>
    </p:spTree>
    <p:extLst>
      <p:ext uri="{BB962C8B-B14F-4D97-AF65-F5344CB8AC3E}">
        <p14:creationId xmlns:p14="http://schemas.microsoft.com/office/powerpoint/2010/main" val="2261123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Preliminary and Permanent Injunctive Relief</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smtClean="0"/>
              <a:t> The threat of misappropriation may be sufficient to obtain an injunction, even before use.</a:t>
            </a:r>
          </a:p>
          <a:p>
            <a:pPr>
              <a:buFont typeface="Wingdings" pitchFamily="2" charset="2"/>
              <a:buChar char="§"/>
            </a:pPr>
            <a:r>
              <a:rPr lang="en-US" dirty="0" smtClean="0"/>
              <a:t> Need to meet the requirements for an injunction.</a:t>
            </a:r>
          </a:p>
          <a:p>
            <a:pPr lvl="1">
              <a:buFont typeface="Wingdings" pitchFamily="2" charset="2"/>
              <a:buChar char="§"/>
            </a:pPr>
            <a:r>
              <a:rPr lang="en-US" dirty="0" smtClean="0"/>
              <a:t>Likelihood of success on the merits</a:t>
            </a:r>
          </a:p>
          <a:p>
            <a:pPr lvl="1">
              <a:buFont typeface="Wingdings" pitchFamily="2" charset="2"/>
              <a:buChar char="§"/>
            </a:pPr>
            <a:r>
              <a:rPr lang="en-US" dirty="0" smtClean="0"/>
              <a:t>Irreparable harm</a:t>
            </a:r>
          </a:p>
          <a:p>
            <a:pPr lvl="1">
              <a:buFont typeface="Wingdings" pitchFamily="2" charset="2"/>
              <a:buChar char="§"/>
            </a:pPr>
            <a:r>
              <a:rPr lang="en-US" dirty="0" smtClean="0"/>
              <a:t>Balance of equities in favor of plaintiff / clean hands</a:t>
            </a:r>
          </a:p>
          <a:p>
            <a:pPr>
              <a:buFont typeface="Wingdings" pitchFamily="2" charset="2"/>
              <a:buChar char="§"/>
            </a:pPr>
            <a:r>
              <a:rPr lang="en-US" dirty="0" smtClean="0"/>
              <a:t> The </a:t>
            </a:r>
            <a:r>
              <a:rPr lang="en-US" dirty="0" err="1" smtClean="0"/>
              <a:t>misappropriator</a:t>
            </a:r>
            <a:r>
              <a:rPr lang="en-US" dirty="0" smtClean="0"/>
              <a:t> cannot base a request to terminate the injunction based on improper publication of the trade secrets </a:t>
            </a:r>
          </a:p>
          <a:p>
            <a:pPr>
              <a:buFont typeface="Wingdings" pitchFamily="2" charset="2"/>
              <a:buChar char="§"/>
            </a:pPr>
            <a:r>
              <a:rPr lang="en-US" dirty="0"/>
              <a:t> </a:t>
            </a:r>
            <a:r>
              <a:rPr lang="en-US" dirty="0" smtClean="0"/>
              <a:t>Injunctive </a:t>
            </a:r>
            <a:r>
              <a:rPr lang="en-US" dirty="0"/>
              <a:t>relief after trial to remove “lead time advantage”</a:t>
            </a:r>
          </a:p>
          <a:p>
            <a:endParaRPr lang="en-US" dirty="0"/>
          </a:p>
        </p:txBody>
      </p:sp>
    </p:spTree>
    <p:extLst>
      <p:ext uri="{BB962C8B-B14F-4D97-AF65-F5344CB8AC3E}">
        <p14:creationId xmlns:p14="http://schemas.microsoft.com/office/powerpoint/2010/main" val="40522417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Inevitable Disclosure</a:t>
            </a:r>
            <a:endParaRPr lang="en-US" dirty="0"/>
          </a:p>
        </p:txBody>
      </p:sp>
      <p:sp>
        <p:nvSpPr>
          <p:cNvPr id="3" name="Content Placeholder 2"/>
          <p:cNvSpPr>
            <a:spLocks noGrp="1"/>
          </p:cNvSpPr>
          <p:nvPr>
            <p:ph idx="1"/>
          </p:nvPr>
        </p:nvSpPr>
        <p:spPr/>
        <p:txBody>
          <a:bodyPr/>
          <a:lstStyle/>
          <a:p>
            <a:pPr>
              <a:buFont typeface="Wingdings" pitchFamily="2" charset="2"/>
              <a:buChar char="§"/>
            </a:pPr>
            <a:r>
              <a:rPr lang="en-US" dirty="0" err="1" smtClean="0"/>
              <a:t>Pepsico</a:t>
            </a:r>
            <a:r>
              <a:rPr lang="en-US" dirty="0" smtClean="0"/>
              <a:t> vs. Redmond 7</a:t>
            </a:r>
            <a:r>
              <a:rPr lang="en-US" baseline="30000" dirty="0" smtClean="0"/>
              <a:t>th</a:t>
            </a:r>
            <a:r>
              <a:rPr lang="en-US" dirty="0" smtClean="0"/>
              <a:t> Circuit decision in 1995 enjoined a former employee of </a:t>
            </a:r>
            <a:r>
              <a:rPr lang="en-US" dirty="0" err="1" smtClean="0"/>
              <a:t>Pepsico</a:t>
            </a:r>
            <a:r>
              <a:rPr lang="en-US" dirty="0" smtClean="0"/>
              <a:t> from working with a competitor for six months, even though there was no evidence the former employee intended to use or disclose trade secrets to the new employer, and was not bound by a </a:t>
            </a:r>
            <a:r>
              <a:rPr lang="en-US" dirty="0" err="1" smtClean="0"/>
              <a:t>noncompete</a:t>
            </a:r>
            <a:r>
              <a:rPr lang="en-US" dirty="0" smtClean="0"/>
              <a:t>. </a:t>
            </a:r>
          </a:p>
          <a:p>
            <a:pPr>
              <a:buFont typeface="Wingdings" pitchFamily="2" charset="2"/>
              <a:buChar char="§"/>
            </a:pPr>
            <a:r>
              <a:rPr lang="en-US" dirty="0" smtClean="0"/>
              <a:t>The doctrine is disfavored in New York, which as a matter of public policy construes </a:t>
            </a:r>
            <a:r>
              <a:rPr lang="en-US" dirty="0" err="1" smtClean="0"/>
              <a:t>noncompete</a:t>
            </a:r>
            <a:r>
              <a:rPr lang="en-US" dirty="0" smtClean="0"/>
              <a:t> obligations narrowly.</a:t>
            </a:r>
          </a:p>
          <a:p>
            <a:pPr>
              <a:buFont typeface="Wingdings" pitchFamily="2" charset="2"/>
              <a:buChar char="§"/>
            </a:pPr>
            <a:r>
              <a:rPr lang="en-US" dirty="0" smtClean="0"/>
              <a:t>In such case, the pertinent factors in favor of the application of the doctrine include</a:t>
            </a:r>
          </a:p>
          <a:p>
            <a:pPr lvl="1">
              <a:buFont typeface="Wingdings" pitchFamily="2" charset="2"/>
              <a:buChar char="§"/>
            </a:pPr>
            <a:r>
              <a:rPr lang="en-US" dirty="0" smtClean="0"/>
              <a:t>The involvement of direct competitors</a:t>
            </a:r>
          </a:p>
          <a:p>
            <a:pPr lvl="1">
              <a:buFont typeface="Wingdings" pitchFamily="2" charset="2"/>
              <a:buChar char="§"/>
            </a:pPr>
            <a:r>
              <a:rPr lang="en-US" dirty="0" smtClean="0"/>
              <a:t>The employee would perform the identical job</a:t>
            </a:r>
          </a:p>
          <a:p>
            <a:pPr lvl="1">
              <a:buFont typeface="Wingdings" pitchFamily="2" charset="2"/>
              <a:buChar char="§"/>
            </a:pPr>
            <a:r>
              <a:rPr lang="en-US" dirty="0" smtClean="0"/>
              <a:t>The trade secret is well established</a:t>
            </a:r>
          </a:p>
          <a:p>
            <a:pPr lvl="1">
              <a:buFont typeface="Wingdings" pitchFamily="2" charset="2"/>
              <a:buChar char="§"/>
            </a:pPr>
            <a:r>
              <a:rPr lang="en-US" dirty="0" smtClean="0"/>
              <a:t>The trade secret is highly valuable to each of the competitors </a:t>
            </a:r>
            <a:endParaRPr lang="en-US" dirty="0"/>
          </a:p>
        </p:txBody>
      </p:sp>
    </p:spTree>
    <p:extLst>
      <p:ext uri="{BB962C8B-B14F-4D97-AF65-F5344CB8AC3E}">
        <p14:creationId xmlns:p14="http://schemas.microsoft.com/office/powerpoint/2010/main" val="134927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Remedies: Monetary Damages</a:t>
            </a:r>
            <a:endParaRPr lang="en-US" dirty="0"/>
          </a:p>
        </p:txBody>
      </p:sp>
      <p:sp>
        <p:nvSpPr>
          <p:cNvPr id="3" name="Content Placeholder 2"/>
          <p:cNvSpPr>
            <a:spLocks noGrp="1"/>
          </p:cNvSpPr>
          <p:nvPr>
            <p:ph idx="1"/>
          </p:nvPr>
        </p:nvSpPr>
        <p:spPr>
          <a:xfrm>
            <a:off x="1097280" y="1828800"/>
            <a:ext cx="10058400" cy="4608576"/>
          </a:xfrm>
        </p:spPr>
        <p:txBody>
          <a:bodyPr>
            <a:noAutofit/>
          </a:bodyPr>
          <a:lstStyle/>
          <a:p>
            <a:pPr>
              <a:lnSpc>
                <a:spcPct val="150000"/>
              </a:lnSpc>
              <a:buFont typeface="Wingdings" pitchFamily="2" charset="2"/>
              <a:buChar char="§"/>
            </a:pPr>
            <a:r>
              <a:rPr lang="en-US" sz="1800" dirty="0" smtClean="0"/>
              <a:t>Monetary damages</a:t>
            </a:r>
          </a:p>
          <a:p>
            <a:pPr marL="749808" lvl="1" indent="-457200">
              <a:lnSpc>
                <a:spcPct val="150000"/>
              </a:lnSpc>
              <a:buFont typeface="Wingdings" pitchFamily="2" charset="2"/>
              <a:buChar char="§"/>
            </a:pPr>
            <a:r>
              <a:rPr lang="en-US" sz="1600" dirty="0" smtClean="0"/>
              <a:t>Lost profits</a:t>
            </a:r>
          </a:p>
          <a:p>
            <a:pPr marL="749808" lvl="1" indent="-457200">
              <a:lnSpc>
                <a:spcPct val="150000"/>
              </a:lnSpc>
              <a:buFont typeface="Wingdings" pitchFamily="2" charset="2"/>
              <a:buChar char="§"/>
            </a:pPr>
            <a:r>
              <a:rPr lang="en-US" sz="1600" dirty="0" smtClean="0"/>
              <a:t>Loss of revenue</a:t>
            </a:r>
          </a:p>
          <a:p>
            <a:pPr marL="749808" lvl="1" indent="-457200">
              <a:lnSpc>
                <a:spcPct val="150000"/>
              </a:lnSpc>
              <a:buFont typeface="Wingdings" pitchFamily="2" charset="2"/>
              <a:buChar char="§"/>
            </a:pPr>
            <a:r>
              <a:rPr lang="en-US" sz="1600" dirty="0" smtClean="0"/>
              <a:t>Price erosion</a:t>
            </a:r>
          </a:p>
          <a:p>
            <a:pPr marL="749808" lvl="1" indent="-457200">
              <a:lnSpc>
                <a:spcPct val="150000"/>
              </a:lnSpc>
              <a:buFont typeface="Wingdings" pitchFamily="2" charset="2"/>
              <a:buChar char="§"/>
            </a:pPr>
            <a:r>
              <a:rPr lang="en-US" sz="1600" dirty="0" smtClean="0"/>
              <a:t>Cost of efforts to minimize consequences of theft</a:t>
            </a:r>
          </a:p>
          <a:p>
            <a:pPr>
              <a:lnSpc>
                <a:spcPct val="150000"/>
              </a:lnSpc>
              <a:buFont typeface="Wingdings" pitchFamily="2" charset="2"/>
              <a:buChar char="§"/>
            </a:pPr>
            <a:r>
              <a:rPr lang="en-US" sz="1800" dirty="0" smtClean="0"/>
              <a:t>Unjust enrichment: disgorgement of unjust gains</a:t>
            </a:r>
          </a:p>
          <a:p>
            <a:pPr>
              <a:lnSpc>
                <a:spcPct val="150000"/>
              </a:lnSpc>
              <a:buFont typeface="Wingdings" pitchFamily="2" charset="2"/>
              <a:buChar char="§"/>
            </a:pPr>
            <a:r>
              <a:rPr lang="en-US" sz="1800" dirty="0" smtClean="0"/>
              <a:t>Reasonable royalty </a:t>
            </a:r>
          </a:p>
        </p:txBody>
      </p:sp>
    </p:spTree>
    <p:extLst>
      <p:ext uri="{BB962C8B-B14F-4D97-AF65-F5344CB8AC3E}">
        <p14:creationId xmlns:p14="http://schemas.microsoft.com/office/powerpoint/2010/main" val="2386670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Remedies</a:t>
            </a:r>
            <a:endParaRPr lang="en-US" dirty="0"/>
          </a:p>
        </p:txBody>
      </p:sp>
      <p:sp>
        <p:nvSpPr>
          <p:cNvPr id="3" name="Content Placeholder 2"/>
          <p:cNvSpPr>
            <a:spLocks noGrp="1"/>
          </p:cNvSpPr>
          <p:nvPr>
            <p:ph idx="1"/>
          </p:nvPr>
        </p:nvSpPr>
        <p:spPr>
          <a:xfrm>
            <a:off x="1097280" y="1845733"/>
            <a:ext cx="10447020" cy="4412191"/>
          </a:xfrm>
        </p:spPr>
        <p:txBody>
          <a:bodyPr>
            <a:normAutofit fontScale="25000" lnSpcReduction="20000"/>
          </a:bodyPr>
          <a:lstStyle/>
          <a:p>
            <a:pPr>
              <a:lnSpc>
                <a:spcPct val="150000"/>
              </a:lnSpc>
              <a:buFont typeface="Wingdings" pitchFamily="2" charset="2"/>
              <a:buChar char="§"/>
            </a:pPr>
            <a:r>
              <a:rPr lang="en-US" sz="6400" dirty="0" smtClean="0"/>
              <a:t>Punitive damages and attorney’s fees to prevailing party potentially available under UTSA </a:t>
            </a:r>
          </a:p>
          <a:p>
            <a:pPr>
              <a:lnSpc>
                <a:spcPct val="150000"/>
              </a:lnSpc>
              <a:buFont typeface="Wingdings" pitchFamily="2" charset="2"/>
              <a:buChar char="§"/>
            </a:pPr>
            <a:r>
              <a:rPr lang="en-US" sz="6400" dirty="0" smtClean="0"/>
              <a:t>Potential </a:t>
            </a:r>
            <a:r>
              <a:rPr lang="en-US" sz="6400" dirty="0"/>
              <a:t>criminal </a:t>
            </a:r>
            <a:r>
              <a:rPr lang="en-US" sz="6400" dirty="0" smtClean="0"/>
              <a:t>remedies</a:t>
            </a:r>
          </a:p>
          <a:p>
            <a:pPr marL="201168" lvl="1" indent="0">
              <a:lnSpc>
                <a:spcPct val="100000"/>
              </a:lnSpc>
              <a:buNone/>
            </a:pPr>
            <a:endParaRPr lang="en-US" sz="6400" dirty="0"/>
          </a:p>
          <a:p>
            <a:pPr lvl="1">
              <a:lnSpc>
                <a:spcPct val="100000"/>
              </a:lnSpc>
              <a:buFont typeface="Wingdings" panose="05000000000000000000" pitchFamily="2" charset="2"/>
              <a:buChar char="§"/>
            </a:pPr>
            <a:r>
              <a:rPr lang="en-US" sz="4300" dirty="0"/>
              <a:t>18 U.S.C.§1832 Theft of Trade Secrets</a:t>
            </a:r>
          </a:p>
          <a:p>
            <a:pPr lvl="2">
              <a:lnSpc>
                <a:spcPct val="100000"/>
              </a:lnSpc>
              <a:buFont typeface="Wingdings" panose="05000000000000000000" pitchFamily="2" charset="2"/>
              <a:buChar char="§"/>
            </a:pPr>
            <a:r>
              <a:rPr lang="en-US" sz="4300" dirty="0"/>
              <a:t>Fined and/or imprisoned up to 10 years</a:t>
            </a:r>
          </a:p>
          <a:p>
            <a:pPr lvl="1">
              <a:lnSpc>
                <a:spcPct val="100000"/>
              </a:lnSpc>
              <a:buFont typeface="Wingdings" panose="05000000000000000000" pitchFamily="2" charset="2"/>
              <a:buChar char="§"/>
            </a:pPr>
            <a:r>
              <a:rPr lang="en-US" sz="4300" dirty="0"/>
              <a:t>Economic Espionage Act (1996)</a:t>
            </a:r>
          </a:p>
          <a:p>
            <a:pPr lvl="2">
              <a:lnSpc>
                <a:spcPct val="100000"/>
              </a:lnSpc>
              <a:buFont typeface="Wingdings" panose="05000000000000000000" pitchFamily="2" charset="2"/>
              <a:buChar char="§"/>
            </a:pPr>
            <a:r>
              <a:rPr lang="en-US" sz="4300" dirty="0"/>
              <a:t>Provides criminal penalties for misappropriation of trade secrets “related to or included in a product that is produced for or placed into interstate commerce”</a:t>
            </a:r>
          </a:p>
          <a:p>
            <a:pPr lvl="1">
              <a:lnSpc>
                <a:spcPct val="100000"/>
              </a:lnSpc>
              <a:buFont typeface="Wingdings" panose="05000000000000000000" pitchFamily="2" charset="2"/>
              <a:buChar char="§"/>
            </a:pPr>
            <a:r>
              <a:rPr lang="en-US" sz="4300" dirty="0"/>
              <a:t>Foreign and Economic Espionage Penalty Enhancement Act of 2012</a:t>
            </a:r>
          </a:p>
          <a:p>
            <a:pPr lvl="2">
              <a:lnSpc>
                <a:spcPct val="100000"/>
              </a:lnSpc>
              <a:buFont typeface="Wingdings" panose="05000000000000000000" pitchFamily="2" charset="2"/>
              <a:buChar char="§"/>
            </a:pPr>
            <a:r>
              <a:rPr lang="en-US" sz="4300" dirty="0"/>
              <a:t>Greater penalties if misappropriation is to benefit foreign government </a:t>
            </a:r>
          </a:p>
          <a:p>
            <a:pPr lvl="2">
              <a:lnSpc>
                <a:spcPct val="100000"/>
              </a:lnSpc>
              <a:buFont typeface="Wingdings" panose="05000000000000000000" pitchFamily="2" charset="2"/>
              <a:buChar char="§"/>
            </a:pPr>
            <a:r>
              <a:rPr lang="en-US" sz="4300" dirty="0"/>
              <a:t>Maximum fine for individual perpetrator increased from $500,000 to $5 million</a:t>
            </a:r>
          </a:p>
          <a:p>
            <a:pPr lvl="2">
              <a:lnSpc>
                <a:spcPct val="100000"/>
              </a:lnSpc>
              <a:buFont typeface="Wingdings" panose="05000000000000000000" pitchFamily="2" charset="2"/>
              <a:buChar char="§"/>
            </a:pPr>
            <a:r>
              <a:rPr lang="en-US" sz="4300" dirty="0"/>
              <a:t>Maximum fine for organizations is changed from $10 million to “the greater of $10 million or 3 times the value of the trade secret to the organization, including expenses for research and design and other costs of reproducing the trade secret that the organization has thereby avoided” </a:t>
            </a:r>
          </a:p>
          <a:p>
            <a:pPr>
              <a:lnSpc>
                <a:spcPct val="150000"/>
              </a:lnSpc>
              <a:buFont typeface="Wingdings" pitchFamily="2" charset="2"/>
              <a:buChar char="§"/>
            </a:pPr>
            <a:endParaRPr lang="en-US" sz="4300" dirty="0"/>
          </a:p>
          <a:p>
            <a:pPr>
              <a:lnSpc>
                <a:spcPct val="150000"/>
              </a:lnSpc>
              <a:buFont typeface="Wingdings" pitchFamily="2" charset="2"/>
              <a:buChar char="§"/>
            </a:pPr>
            <a:r>
              <a:rPr lang="en-US" sz="6400" dirty="0" smtClean="0"/>
              <a:t>Under the Tariff Act, Section 337,  prohibition on import of goods made through misappropriation </a:t>
            </a:r>
          </a:p>
          <a:p>
            <a:endParaRPr lang="en-US" sz="3300" dirty="0"/>
          </a:p>
        </p:txBody>
      </p:sp>
    </p:spTree>
    <p:extLst>
      <p:ext uri="{BB962C8B-B14F-4D97-AF65-F5344CB8AC3E}">
        <p14:creationId xmlns:p14="http://schemas.microsoft.com/office/powerpoint/2010/main" val="3157619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penalties</a:t>
            </a:r>
            <a:endParaRPr lang="en-US" dirty="0"/>
          </a:p>
        </p:txBody>
      </p:sp>
      <p:sp>
        <p:nvSpPr>
          <p:cNvPr id="3" name="Content Placeholder 2"/>
          <p:cNvSpPr>
            <a:spLocks noGrp="1"/>
          </p:cNvSpPr>
          <p:nvPr>
            <p:ph idx="1"/>
          </p:nvPr>
        </p:nvSpPr>
        <p:spPr>
          <a:xfrm>
            <a:off x="1019174" y="1667604"/>
            <a:ext cx="10353675" cy="4666521"/>
          </a:xfrm>
        </p:spPr>
        <p:txBody>
          <a:bodyPr>
            <a:noAutofit/>
          </a:bodyPr>
          <a:lstStyle/>
          <a:p>
            <a:pPr lvl="1">
              <a:lnSpc>
                <a:spcPct val="100000"/>
              </a:lnSpc>
              <a:buFont typeface="Wingdings" panose="05000000000000000000" pitchFamily="2" charset="2"/>
              <a:buChar char="§"/>
            </a:pPr>
            <a:endParaRPr lang="en-US" sz="1400" dirty="0" smtClean="0"/>
          </a:p>
          <a:p>
            <a:pPr lvl="1">
              <a:lnSpc>
                <a:spcPct val="100000"/>
              </a:lnSpc>
              <a:buFont typeface="Wingdings" panose="05000000000000000000" pitchFamily="2" charset="2"/>
              <a:buChar char="§"/>
            </a:pPr>
            <a:r>
              <a:rPr lang="en-US" sz="1400" dirty="0" smtClean="0"/>
              <a:t>18 U.S.C.§1832 Theft of Trade Secrets</a:t>
            </a:r>
          </a:p>
          <a:p>
            <a:pPr lvl="2">
              <a:lnSpc>
                <a:spcPct val="100000"/>
              </a:lnSpc>
              <a:buFont typeface="Wingdings" panose="05000000000000000000" pitchFamily="2" charset="2"/>
              <a:buChar char="§"/>
            </a:pPr>
            <a:r>
              <a:rPr lang="en-US" dirty="0" smtClean="0"/>
              <a:t>Fined and/or imprisoned up to 10 years</a:t>
            </a:r>
          </a:p>
          <a:p>
            <a:pPr lvl="1">
              <a:lnSpc>
                <a:spcPct val="100000"/>
              </a:lnSpc>
              <a:buFont typeface="Wingdings" panose="05000000000000000000" pitchFamily="2" charset="2"/>
              <a:buChar char="§"/>
            </a:pPr>
            <a:r>
              <a:rPr lang="en-US" sz="1400" dirty="0" smtClean="0"/>
              <a:t>Economic </a:t>
            </a:r>
            <a:r>
              <a:rPr lang="en-US" sz="1400" dirty="0"/>
              <a:t>Espionage Act (1996)</a:t>
            </a:r>
          </a:p>
          <a:p>
            <a:pPr lvl="2">
              <a:lnSpc>
                <a:spcPct val="100000"/>
              </a:lnSpc>
              <a:buFont typeface="Wingdings" panose="05000000000000000000" pitchFamily="2" charset="2"/>
              <a:buChar char="§"/>
            </a:pPr>
            <a:r>
              <a:rPr lang="en-US" dirty="0" smtClean="0"/>
              <a:t>Provides criminal penalties for misappropriation of trade secrets “related to or included in a product that is produced for or placed into interstate commerce”</a:t>
            </a:r>
          </a:p>
          <a:p>
            <a:pPr lvl="1">
              <a:lnSpc>
                <a:spcPct val="100000"/>
              </a:lnSpc>
              <a:buFont typeface="Wingdings" panose="05000000000000000000" pitchFamily="2" charset="2"/>
              <a:buChar char="§"/>
            </a:pPr>
            <a:r>
              <a:rPr lang="en-US" sz="1400" dirty="0" smtClean="0"/>
              <a:t>Foreign </a:t>
            </a:r>
            <a:r>
              <a:rPr lang="en-US" sz="1400" dirty="0"/>
              <a:t>and Economic Espionage Penalty Enhancement Act of 2012</a:t>
            </a:r>
          </a:p>
          <a:p>
            <a:pPr lvl="2">
              <a:lnSpc>
                <a:spcPct val="100000"/>
              </a:lnSpc>
              <a:buFont typeface="Wingdings" panose="05000000000000000000" pitchFamily="2" charset="2"/>
              <a:buChar char="§"/>
            </a:pPr>
            <a:r>
              <a:rPr lang="en-US" dirty="0"/>
              <a:t>Greater penalties if misappropriation is to benefit foreign government </a:t>
            </a:r>
          </a:p>
          <a:p>
            <a:pPr lvl="2">
              <a:lnSpc>
                <a:spcPct val="100000"/>
              </a:lnSpc>
              <a:buFont typeface="Wingdings" panose="05000000000000000000" pitchFamily="2" charset="2"/>
              <a:buChar char="§"/>
            </a:pPr>
            <a:r>
              <a:rPr lang="en-US" dirty="0"/>
              <a:t>Maximum fine for individual perpetrator increased from $500,000 to $5 million</a:t>
            </a:r>
          </a:p>
          <a:p>
            <a:pPr lvl="2">
              <a:lnSpc>
                <a:spcPct val="100000"/>
              </a:lnSpc>
              <a:buFont typeface="Wingdings" panose="05000000000000000000" pitchFamily="2" charset="2"/>
              <a:buChar char="§"/>
            </a:pPr>
            <a:r>
              <a:rPr lang="en-US" dirty="0"/>
              <a:t>Maximum fine for organizations is changed from $10 million to “the greater of $10 million or 3 times the value of the trade secret to the organization, including expenses for research and design and other costs of reproducing the trade secret that the organization has thereby avoided” </a:t>
            </a:r>
          </a:p>
        </p:txBody>
      </p:sp>
    </p:spTree>
    <p:extLst>
      <p:ext uri="{BB962C8B-B14F-4D97-AF65-F5344CB8AC3E}">
        <p14:creationId xmlns:p14="http://schemas.microsoft.com/office/powerpoint/2010/main" val="22861635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should a potential trade secrets plaintiff proceed before litigation? </a:t>
            </a:r>
            <a:endParaRPr lang="en-US" dirty="0"/>
          </a:p>
        </p:txBody>
      </p:sp>
      <p:sp>
        <p:nvSpPr>
          <p:cNvPr id="3" name="Content Placeholder 2"/>
          <p:cNvSpPr>
            <a:spLocks noGrp="1"/>
          </p:cNvSpPr>
          <p:nvPr>
            <p:ph idx="1"/>
          </p:nvPr>
        </p:nvSpPr>
        <p:spPr/>
        <p:txBody>
          <a:bodyPr/>
          <a:lstStyle/>
          <a:p>
            <a:pPr>
              <a:lnSpc>
                <a:spcPct val="150000"/>
              </a:lnSpc>
              <a:buFont typeface="Wingdings" panose="05000000000000000000" pitchFamily="2" charset="2"/>
              <a:buChar char="§"/>
            </a:pPr>
            <a:r>
              <a:rPr lang="en-US" dirty="0" smtClean="0"/>
              <a:t>While a trade secrets plaintiff can’t know everything at the start of suit, it must consider how to find out and investigate and re-evaluate the facts thoroughly at each step of the case</a:t>
            </a:r>
          </a:p>
          <a:p>
            <a:pPr>
              <a:lnSpc>
                <a:spcPct val="150000"/>
              </a:lnSpc>
              <a:buFont typeface="Wingdings" panose="05000000000000000000" pitchFamily="2" charset="2"/>
              <a:buChar char="§"/>
            </a:pPr>
            <a:r>
              <a:rPr lang="en-US" dirty="0" smtClean="0"/>
              <a:t>Document the objective reasons for suspicion</a:t>
            </a:r>
          </a:p>
          <a:p>
            <a:pPr>
              <a:lnSpc>
                <a:spcPct val="150000"/>
              </a:lnSpc>
              <a:buFont typeface="Wingdings" panose="05000000000000000000" pitchFamily="2" charset="2"/>
              <a:buChar char="§"/>
            </a:pPr>
            <a:r>
              <a:rPr lang="en-US" dirty="0" smtClean="0"/>
              <a:t>Work to rule out alternative explanations</a:t>
            </a:r>
          </a:p>
          <a:p>
            <a:pPr>
              <a:lnSpc>
                <a:spcPct val="150000"/>
              </a:lnSpc>
              <a:buFont typeface="Wingdings" panose="05000000000000000000" pitchFamily="2" charset="2"/>
              <a:buChar char="§"/>
            </a:pPr>
            <a:r>
              <a:rPr lang="en-US" dirty="0" smtClean="0"/>
              <a:t>See and carefully evaluate the results of appropriate discovery regarding wrongful acquisition, use, and/or disclosure</a:t>
            </a:r>
            <a:endParaRPr lang="en-US" dirty="0"/>
          </a:p>
        </p:txBody>
      </p:sp>
    </p:spTree>
    <p:extLst>
      <p:ext uri="{BB962C8B-B14F-4D97-AF65-F5344CB8AC3E}">
        <p14:creationId xmlns:p14="http://schemas.microsoft.com/office/powerpoint/2010/main" val="21242884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 </a:t>
            </a:r>
            <a:br>
              <a:rPr lang="en-US" dirty="0" smtClean="0"/>
            </a:br>
            <a:r>
              <a:rPr lang="en-US" dirty="0" smtClean="0"/>
              <a:t>Independent Development</a:t>
            </a:r>
            <a:endParaRPr lang="en-US" dirty="0"/>
          </a:p>
        </p:txBody>
      </p:sp>
      <p:sp>
        <p:nvSpPr>
          <p:cNvPr id="3" name="Content Placeholder 2"/>
          <p:cNvSpPr>
            <a:spLocks noGrp="1"/>
          </p:cNvSpPr>
          <p:nvPr>
            <p:ph idx="1"/>
          </p:nvPr>
        </p:nvSpPr>
        <p:spPr/>
        <p:txBody>
          <a:bodyPr>
            <a:normAutofit fontScale="92500" lnSpcReduction="10000"/>
          </a:bodyPr>
          <a:lstStyle/>
          <a:p>
            <a:pPr lvl="1">
              <a:lnSpc>
                <a:spcPct val="150000"/>
              </a:lnSpc>
              <a:buFont typeface="Wingdings" panose="05000000000000000000" pitchFamily="2" charset="2"/>
              <a:buChar char="§"/>
            </a:pPr>
            <a:r>
              <a:rPr lang="en-US" sz="2200" dirty="0"/>
              <a:t>Independent development is a complete </a:t>
            </a:r>
            <a:r>
              <a:rPr lang="en-US" sz="2200" dirty="0" smtClean="0"/>
              <a:t>defense. Best </a:t>
            </a:r>
            <a:r>
              <a:rPr lang="en-US" sz="2200" dirty="0"/>
              <a:t>strategy is to show </a:t>
            </a:r>
            <a:r>
              <a:rPr lang="en-US" sz="2200" dirty="0" smtClean="0"/>
              <a:t>that defendant </a:t>
            </a:r>
            <a:r>
              <a:rPr lang="en-US" sz="2200" dirty="0"/>
              <a:t>only used its own or public information. </a:t>
            </a:r>
            <a:r>
              <a:rPr lang="en-US" sz="2200" dirty="0" smtClean="0"/>
              <a:t>The </a:t>
            </a:r>
            <a:r>
              <a:rPr lang="en-US" sz="2200" dirty="0"/>
              <a:t>key advantages of an independent-development defense are </a:t>
            </a:r>
            <a:endParaRPr lang="en-US" sz="2200" dirty="0" smtClean="0"/>
          </a:p>
          <a:p>
            <a:pPr marL="384048" lvl="2" indent="0">
              <a:lnSpc>
                <a:spcPct val="150000"/>
              </a:lnSpc>
              <a:buNone/>
            </a:pPr>
            <a:r>
              <a:rPr lang="en-US" sz="1800" dirty="0" smtClean="0"/>
              <a:t>(</a:t>
            </a:r>
            <a:r>
              <a:rPr lang="en-US" sz="1800" dirty="0"/>
              <a:t>1) it does not matter how the plaintiff defines its trade secrets, and </a:t>
            </a:r>
          </a:p>
          <a:p>
            <a:pPr marL="384048" lvl="2" indent="0">
              <a:lnSpc>
                <a:spcPct val="150000"/>
              </a:lnSpc>
              <a:buNone/>
            </a:pPr>
            <a:r>
              <a:rPr lang="en-US" sz="1800" dirty="0" smtClean="0"/>
              <a:t>(</a:t>
            </a:r>
            <a:r>
              <a:rPr lang="en-US" sz="1800" dirty="0"/>
              <a:t>2) the defendant controls the evidence. If a company can show it never used any of the plaintiff’s </a:t>
            </a:r>
            <a:r>
              <a:rPr lang="en-US" sz="1800" dirty="0" smtClean="0"/>
              <a:t> information</a:t>
            </a:r>
            <a:r>
              <a:rPr lang="en-US" sz="1800" dirty="0"/>
              <a:t>, then it does not matter how the plaintiff defines its secrets. </a:t>
            </a:r>
            <a:endParaRPr lang="en-US" sz="1800" dirty="0" smtClean="0"/>
          </a:p>
          <a:p>
            <a:pPr lvl="1">
              <a:lnSpc>
                <a:spcPct val="150000"/>
              </a:lnSpc>
              <a:buFont typeface="Wingdings" panose="05000000000000000000" pitchFamily="2" charset="2"/>
              <a:buChar char="§"/>
            </a:pPr>
            <a:r>
              <a:rPr lang="en-US" sz="2200" dirty="0" smtClean="0"/>
              <a:t>If defendant can show </a:t>
            </a:r>
            <a:r>
              <a:rPr lang="en-US" sz="2200" dirty="0"/>
              <a:t>that it completed its development before the alleged </a:t>
            </a:r>
            <a:r>
              <a:rPr lang="en-US" sz="2200" dirty="0" smtClean="0"/>
              <a:t>misappropriation</a:t>
            </a:r>
            <a:r>
              <a:rPr lang="en-US" sz="2200" dirty="0"/>
              <a:t>, then the defendant has an easier time showing it misappropriated nothing from </a:t>
            </a:r>
            <a:r>
              <a:rPr lang="en-US" sz="2200" dirty="0" smtClean="0"/>
              <a:t>plaintiff</a:t>
            </a:r>
            <a:r>
              <a:rPr lang="en-US" sz="2200" dirty="0"/>
              <a:t>.</a:t>
            </a:r>
            <a:endParaRPr lang="en-US" sz="2000" dirty="0"/>
          </a:p>
          <a:p>
            <a:endParaRPr lang="en-US" dirty="0"/>
          </a:p>
        </p:txBody>
      </p:sp>
    </p:spTree>
    <p:extLst>
      <p:ext uri="{BB962C8B-B14F-4D97-AF65-F5344CB8AC3E}">
        <p14:creationId xmlns:p14="http://schemas.microsoft.com/office/powerpoint/2010/main" val="13751057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a:t>
            </a:r>
            <a:br>
              <a:rPr lang="en-US" dirty="0" smtClean="0"/>
            </a:br>
            <a:r>
              <a:rPr lang="en-US" dirty="0" smtClean="0"/>
              <a:t>Publicly Available Information</a:t>
            </a:r>
            <a:endParaRPr lang="en-US" dirty="0"/>
          </a:p>
        </p:txBody>
      </p:sp>
      <p:sp>
        <p:nvSpPr>
          <p:cNvPr id="3" name="Content Placeholder 2"/>
          <p:cNvSpPr>
            <a:spLocks noGrp="1"/>
          </p:cNvSpPr>
          <p:nvPr>
            <p:ph idx="1"/>
          </p:nvPr>
        </p:nvSpPr>
        <p:spPr/>
        <p:txBody>
          <a:bodyPr/>
          <a:lstStyle/>
          <a:p>
            <a:pPr>
              <a:lnSpc>
                <a:spcPct val="150000"/>
              </a:lnSpc>
              <a:buFont typeface="Wingdings" panose="05000000000000000000" pitchFamily="2" charset="2"/>
              <a:buChar char="§"/>
            </a:pPr>
            <a:r>
              <a:rPr lang="en-US" dirty="0" smtClean="0"/>
              <a:t>Because </a:t>
            </a:r>
            <a:r>
              <a:rPr lang="en-US" dirty="0"/>
              <a:t>one cannot claim as its trade secret information that is already in the public domain, a defendant should look for public documents </a:t>
            </a:r>
            <a:r>
              <a:rPr lang="en-US" dirty="0" smtClean="0"/>
              <a:t>that </a:t>
            </a:r>
            <a:r>
              <a:rPr lang="en-US" dirty="0"/>
              <a:t>show </a:t>
            </a:r>
            <a:r>
              <a:rPr lang="en-US" dirty="0" smtClean="0"/>
              <a:t>that the </a:t>
            </a:r>
            <a:r>
              <a:rPr lang="en-US" dirty="0"/>
              <a:t>trade secrets the plaintiff identifies are actually not secret at all. </a:t>
            </a:r>
            <a:endParaRPr lang="en-US" dirty="0" smtClean="0"/>
          </a:p>
          <a:p>
            <a:pPr>
              <a:lnSpc>
                <a:spcPct val="150000"/>
              </a:lnSpc>
              <a:buFont typeface="Wingdings" panose="05000000000000000000" pitchFamily="2" charset="2"/>
              <a:buChar char="§"/>
            </a:pPr>
            <a:r>
              <a:rPr lang="en-US" dirty="0" smtClean="0"/>
              <a:t>Although </a:t>
            </a:r>
            <a:r>
              <a:rPr lang="en-US" dirty="0"/>
              <a:t>this defense depends on a trade-secret definition from plaintiff, a defendant does not have to rely on the plaintiff's documents for this defense.</a:t>
            </a:r>
          </a:p>
          <a:p>
            <a:pPr>
              <a:lnSpc>
                <a:spcPct val="150000"/>
              </a:lnSpc>
              <a:buFont typeface="Wingdings" panose="05000000000000000000" pitchFamily="2" charset="2"/>
              <a:buChar char="§"/>
            </a:pPr>
            <a:r>
              <a:rPr lang="en-US" dirty="0"/>
              <a:t>This strategy </a:t>
            </a:r>
            <a:r>
              <a:rPr lang="en-US" dirty="0" smtClean="0"/>
              <a:t>especially </a:t>
            </a:r>
            <a:r>
              <a:rPr lang="en-US" dirty="0"/>
              <a:t>effective if the court requires the plaintiff to define its trade secrets early </a:t>
            </a:r>
            <a:r>
              <a:rPr lang="en-US" dirty="0" smtClean="0"/>
              <a:t>in the case.</a:t>
            </a:r>
            <a:endParaRPr lang="en-US" dirty="0"/>
          </a:p>
        </p:txBody>
      </p:sp>
    </p:spTree>
    <p:extLst>
      <p:ext uri="{BB962C8B-B14F-4D97-AF65-F5344CB8AC3E}">
        <p14:creationId xmlns:p14="http://schemas.microsoft.com/office/powerpoint/2010/main" val="32327629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 Reverse Engineering</a:t>
            </a:r>
            <a:endParaRPr lang="en-US" dirty="0"/>
          </a:p>
        </p:txBody>
      </p:sp>
      <p:sp>
        <p:nvSpPr>
          <p:cNvPr id="3" name="Content Placeholder 2"/>
          <p:cNvSpPr>
            <a:spLocks noGrp="1"/>
          </p:cNvSpPr>
          <p:nvPr>
            <p:ph idx="1"/>
          </p:nvPr>
        </p:nvSpPr>
        <p:spPr/>
        <p:txBody>
          <a:bodyPr/>
          <a:lstStyle/>
          <a:p>
            <a:pPr lvl="1">
              <a:lnSpc>
                <a:spcPct val="150000"/>
              </a:lnSpc>
              <a:buFont typeface="Wingdings" panose="05000000000000000000" pitchFamily="2" charset="2"/>
              <a:buChar char="§"/>
            </a:pPr>
            <a:r>
              <a:rPr lang="en-US" sz="2000" dirty="0" smtClean="0"/>
              <a:t>Information </a:t>
            </a:r>
            <a:r>
              <a:rPr lang="en-US" sz="2000" dirty="0"/>
              <a:t>which is “readily ascertainable” through reverse engineering or inspection cannot meet the secrecy element. </a:t>
            </a:r>
          </a:p>
          <a:p>
            <a:pPr lvl="1">
              <a:lnSpc>
                <a:spcPct val="150000"/>
              </a:lnSpc>
              <a:buFont typeface="Wingdings" panose="05000000000000000000" pitchFamily="2" charset="2"/>
              <a:buChar char="§"/>
            </a:pPr>
            <a:r>
              <a:rPr lang="en-US" sz="2000" dirty="0"/>
              <a:t>Whether the information is “readily ascertainable” </a:t>
            </a:r>
            <a:r>
              <a:rPr lang="en-US" sz="2000" dirty="0" smtClean="0"/>
              <a:t>may depend on </a:t>
            </a:r>
            <a:r>
              <a:rPr lang="en-US" sz="2000" dirty="0"/>
              <a:t>the extent of the effort required. </a:t>
            </a:r>
            <a:endParaRPr lang="en-US" dirty="0"/>
          </a:p>
        </p:txBody>
      </p:sp>
    </p:spTree>
    <p:extLst>
      <p:ext uri="{BB962C8B-B14F-4D97-AF65-F5344CB8AC3E}">
        <p14:creationId xmlns:p14="http://schemas.microsoft.com/office/powerpoint/2010/main" val="622706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Increase in legislative activity </a:t>
            </a:r>
            <a:endParaRPr lang="en-US" dirty="0"/>
          </a:p>
        </p:txBody>
      </p:sp>
      <p:sp>
        <p:nvSpPr>
          <p:cNvPr id="3" name="Content Placeholder 2"/>
          <p:cNvSpPr>
            <a:spLocks noGrp="1"/>
          </p:cNvSpPr>
          <p:nvPr>
            <p:ph idx="1"/>
          </p:nvPr>
        </p:nvSpPr>
        <p:spPr>
          <a:xfrm>
            <a:off x="1097280" y="1845734"/>
            <a:ext cx="10058400" cy="4555066"/>
          </a:xfrm>
        </p:spPr>
        <p:txBody>
          <a:bodyPr>
            <a:normAutofit/>
          </a:bodyPr>
          <a:lstStyle/>
          <a:p>
            <a:pPr lvl="1">
              <a:lnSpc>
                <a:spcPct val="150000"/>
              </a:lnSpc>
              <a:buFont typeface="Wingdings" panose="05000000000000000000" pitchFamily="2" charset="2"/>
              <a:buChar char="§"/>
            </a:pPr>
            <a:r>
              <a:rPr lang="en-US" sz="2000" dirty="0" smtClean="0"/>
              <a:t>On </a:t>
            </a:r>
            <a:r>
              <a:rPr lang="en-US" sz="2000" dirty="0"/>
              <a:t>September 17, 2014 the House Judiciary Committee </a:t>
            </a:r>
            <a:r>
              <a:rPr lang="en-US" sz="2000" dirty="0" smtClean="0"/>
              <a:t>approved </a:t>
            </a:r>
            <a:r>
              <a:rPr lang="en-US" sz="2000" dirty="0"/>
              <a:t>the Trade Secrets Protection Act of </a:t>
            </a:r>
            <a:r>
              <a:rPr lang="en-US" sz="2000" dirty="0" smtClean="0"/>
              <a:t>2014. </a:t>
            </a:r>
            <a:r>
              <a:rPr lang="en-US" sz="2000" dirty="0"/>
              <a:t>The legislation will now move to the full House of Representatives for consideration. </a:t>
            </a:r>
            <a:endParaRPr lang="en-US" sz="2000" dirty="0" smtClean="0"/>
          </a:p>
          <a:p>
            <a:pPr lvl="1">
              <a:lnSpc>
                <a:spcPct val="150000"/>
              </a:lnSpc>
              <a:buFont typeface="Wingdings" panose="05000000000000000000" pitchFamily="2" charset="2"/>
              <a:buChar char="§"/>
            </a:pPr>
            <a:r>
              <a:rPr lang="en-US" sz="2000" dirty="0" smtClean="0"/>
              <a:t>The </a:t>
            </a:r>
            <a:r>
              <a:rPr lang="en-US" sz="2000" dirty="0"/>
              <a:t>Trade Secrets Protection Act of 2014 would create a federal private right of action for trade </a:t>
            </a:r>
            <a:r>
              <a:rPr lang="en-US" sz="2000" dirty="0" smtClean="0"/>
              <a:t>secret </a:t>
            </a:r>
            <a:r>
              <a:rPr lang="en-US" sz="2000" dirty="0"/>
              <a:t>theft and would permit a seizure order on an </a:t>
            </a:r>
            <a:r>
              <a:rPr lang="en-US" sz="2000" i="1" dirty="0"/>
              <a:t>ex parte</a:t>
            </a:r>
            <a:r>
              <a:rPr lang="en-US" sz="2000" dirty="0"/>
              <a:t> basis for the preservation of evidence. </a:t>
            </a:r>
          </a:p>
        </p:txBody>
      </p:sp>
    </p:spTree>
    <p:extLst>
      <p:ext uri="{BB962C8B-B14F-4D97-AF65-F5344CB8AC3E}">
        <p14:creationId xmlns:p14="http://schemas.microsoft.com/office/powerpoint/2010/main" val="103492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Defenses:</a:t>
            </a:r>
            <a:br>
              <a:rPr lang="en-US" dirty="0" smtClean="0"/>
            </a:br>
            <a:r>
              <a:rPr lang="en-US" dirty="0" smtClean="0"/>
              <a:t>Failure to Keep Information Secret</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
            </a:pPr>
            <a:r>
              <a:rPr lang="en-US" dirty="0" smtClean="0"/>
              <a:t>Another </a:t>
            </a:r>
            <a:r>
              <a:rPr lang="en-US" dirty="0"/>
              <a:t>defense is to show that the plaintiff did not take proper efforts to keep the information secret. </a:t>
            </a:r>
            <a:endParaRPr lang="en-US" dirty="0" smtClean="0"/>
          </a:p>
          <a:p>
            <a:pPr lvl="1">
              <a:lnSpc>
                <a:spcPct val="150000"/>
              </a:lnSpc>
              <a:buFont typeface="Wingdings" panose="05000000000000000000" pitchFamily="2" charset="2"/>
              <a:buChar char="§"/>
            </a:pPr>
            <a:r>
              <a:rPr lang="en-US" dirty="0" smtClean="0"/>
              <a:t>For </a:t>
            </a:r>
            <a:r>
              <a:rPr lang="en-US" dirty="0"/>
              <a:t>example, if the plaintiff gave the alleged secrets to someone who was not required to keep the information secret, or if the plaintiff allowed persons to get </a:t>
            </a:r>
            <a:r>
              <a:rPr lang="en-US" dirty="0" smtClean="0"/>
              <a:t>the </a:t>
            </a:r>
            <a:r>
              <a:rPr lang="en-US" dirty="0"/>
              <a:t>information without restriction, it has not properly protected the information. </a:t>
            </a:r>
          </a:p>
          <a:p>
            <a:pPr>
              <a:lnSpc>
                <a:spcPct val="150000"/>
              </a:lnSpc>
              <a:buFont typeface="Wingdings" panose="05000000000000000000" pitchFamily="2" charset="2"/>
              <a:buChar char="§"/>
            </a:pPr>
            <a:r>
              <a:rPr lang="en-US" dirty="0"/>
              <a:t>Companies have lost trade secret cases for any number of </a:t>
            </a:r>
            <a:r>
              <a:rPr lang="en-US" dirty="0" smtClean="0"/>
              <a:t>reasons: </a:t>
            </a:r>
            <a:r>
              <a:rPr lang="en-US" dirty="0"/>
              <a:t> </a:t>
            </a:r>
            <a:endParaRPr lang="en-US" dirty="0" smtClean="0"/>
          </a:p>
          <a:p>
            <a:pPr lvl="1">
              <a:lnSpc>
                <a:spcPct val="150000"/>
              </a:lnSpc>
              <a:buFont typeface="Wingdings" panose="05000000000000000000" pitchFamily="2" charset="2"/>
              <a:buChar char="§"/>
            </a:pPr>
            <a:r>
              <a:rPr lang="en-US" dirty="0" smtClean="0"/>
              <a:t>By including </a:t>
            </a:r>
            <a:r>
              <a:rPr lang="en-US" dirty="0"/>
              <a:t>the information in </a:t>
            </a:r>
            <a:r>
              <a:rPr lang="en-US" dirty="0" smtClean="0"/>
              <a:t>published patent applications. By failing </a:t>
            </a:r>
            <a:r>
              <a:rPr lang="en-US" dirty="0"/>
              <a:t>to instruct their employees to keep the information secret, and </a:t>
            </a:r>
            <a:r>
              <a:rPr lang="en-US" dirty="0" smtClean="0"/>
              <a:t>allowing the </a:t>
            </a:r>
            <a:r>
              <a:rPr lang="en-US" dirty="0"/>
              <a:t>employee </a:t>
            </a:r>
            <a:r>
              <a:rPr lang="en-US" dirty="0" smtClean="0"/>
              <a:t>to share it outside </a:t>
            </a:r>
            <a:r>
              <a:rPr lang="en-US" dirty="0"/>
              <a:t>the company. </a:t>
            </a:r>
          </a:p>
          <a:p>
            <a:pPr lvl="1">
              <a:lnSpc>
                <a:spcPct val="160000"/>
              </a:lnSpc>
              <a:buFont typeface="Wingdings" panose="05000000000000000000" pitchFamily="2" charset="2"/>
              <a:buChar char="§"/>
            </a:pPr>
            <a:r>
              <a:rPr lang="en-US" dirty="0" smtClean="0"/>
              <a:t>By sending </a:t>
            </a:r>
            <a:r>
              <a:rPr lang="en-US" dirty="0"/>
              <a:t>the </a:t>
            </a:r>
            <a:r>
              <a:rPr lang="en-US" dirty="0" smtClean="0"/>
              <a:t>information </a:t>
            </a:r>
            <a:r>
              <a:rPr lang="en-US" dirty="0"/>
              <a:t>to customers, suppliers, or co-developers without </a:t>
            </a:r>
            <a:r>
              <a:rPr lang="en-US" dirty="0" smtClean="0"/>
              <a:t>any NDA. </a:t>
            </a:r>
            <a:endParaRPr lang="en-US" dirty="0"/>
          </a:p>
          <a:p>
            <a:endParaRPr lang="en-US" dirty="0"/>
          </a:p>
        </p:txBody>
      </p:sp>
    </p:spTree>
    <p:extLst>
      <p:ext uri="{BB962C8B-B14F-4D97-AF65-F5344CB8AC3E}">
        <p14:creationId xmlns:p14="http://schemas.microsoft.com/office/powerpoint/2010/main" val="29925850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Protecting Trade Secrets</a:t>
            </a:r>
            <a:endParaRPr lang="en-US" dirty="0"/>
          </a:p>
        </p:txBody>
      </p:sp>
      <p:sp>
        <p:nvSpPr>
          <p:cNvPr id="3" name="Content Placeholder 2"/>
          <p:cNvSpPr>
            <a:spLocks noGrp="1"/>
          </p:cNvSpPr>
          <p:nvPr>
            <p:ph idx="1"/>
          </p:nvPr>
        </p:nvSpPr>
        <p:spPr>
          <a:xfrm>
            <a:off x="1104404" y="1805049"/>
            <a:ext cx="10051275" cy="4512624"/>
          </a:xfrm>
        </p:spPr>
        <p:txBody>
          <a:bodyPr>
            <a:normAutofit/>
          </a:bodyPr>
          <a:lstStyle/>
          <a:p>
            <a:pPr lvl="1">
              <a:lnSpc>
                <a:spcPct val="150000"/>
              </a:lnSpc>
              <a:buFont typeface="Wingdings" panose="05000000000000000000" pitchFamily="2" charset="2"/>
              <a:buChar char="§"/>
            </a:pPr>
            <a:r>
              <a:rPr lang="en-US" sz="2000" dirty="0" smtClean="0"/>
              <a:t>Limit </a:t>
            </a:r>
            <a:r>
              <a:rPr lang="en-US" sz="2000" dirty="0"/>
              <a:t>access to trade secret materials on a need-to-know basis. A locked filing cabinet with limited key access is sufficient. </a:t>
            </a:r>
            <a:endParaRPr lang="en-US" sz="2000" dirty="0" smtClean="0"/>
          </a:p>
          <a:p>
            <a:pPr lvl="1">
              <a:lnSpc>
                <a:spcPct val="150000"/>
              </a:lnSpc>
              <a:buFont typeface="Wingdings" panose="05000000000000000000" pitchFamily="2" charset="2"/>
              <a:buChar char="§"/>
            </a:pPr>
            <a:r>
              <a:rPr lang="en-US" sz="2000" dirty="0" smtClean="0"/>
              <a:t>Create </a:t>
            </a:r>
            <a:r>
              <a:rPr lang="en-US" sz="2000" dirty="0"/>
              <a:t>secure passwords for computer-stored trade secret information. </a:t>
            </a:r>
            <a:endParaRPr lang="en-US" sz="2000" dirty="0" smtClean="0"/>
          </a:p>
          <a:p>
            <a:pPr lvl="1">
              <a:lnSpc>
                <a:spcPct val="150000"/>
              </a:lnSpc>
              <a:buFont typeface="Wingdings" panose="05000000000000000000" pitchFamily="2" charset="2"/>
              <a:buChar char="§"/>
            </a:pPr>
            <a:r>
              <a:rPr lang="en-US" sz="2000" dirty="0" smtClean="0"/>
              <a:t>Consider </a:t>
            </a:r>
            <a:r>
              <a:rPr lang="en-US" sz="2000" dirty="0"/>
              <a:t>shredding (rather than throwing away) </a:t>
            </a:r>
            <a:r>
              <a:rPr lang="en-US" sz="2000" dirty="0" smtClean="0"/>
              <a:t>documents </a:t>
            </a:r>
            <a:r>
              <a:rPr lang="en-US" sz="2000" dirty="0"/>
              <a:t>containing trade </a:t>
            </a:r>
            <a:r>
              <a:rPr lang="en-US" sz="2000" dirty="0" smtClean="0"/>
              <a:t>secrets. </a:t>
            </a:r>
          </a:p>
          <a:p>
            <a:pPr lvl="1">
              <a:lnSpc>
                <a:spcPct val="150000"/>
              </a:lnSpc>
              <a:buFont typeface="Wingdings" panose="05000000000000000000" pitchFamily="2" charset="2"/>
              <a:buChar char="§"/>
            </a:pPr>
            <a:r>
              <a:rPr lang="en-US" sz="2000" dirty="0" smtClean="0"/>
              <a:t>Obliterate </a:t>
            </a:r>
            <a:r>
              <a:rPr lang="en-US" sz="2000" dirty="0"/>
              <a:t>or </a:t>
            </a:r>
            <a:r>
              <a:rPr lang="en-US" sz="2000" dirty="0" smtClean="0"/>
              <a:t>wipe clean (rather </a:t>
            </a:r>
            <a:r>
              <a:rPr lang="en-US" sz="2000" dirty="0"/>
              <a:t>than merely deleting) any trade secret information contained </a:t>
            </a:r>
            <a:r>
              <a:rPr lang="en-US" sz="2000" dirty="0" smtClean="0"/>
              <a:t>on computer </a:t>
            </a:r>
            <a:r>
              <a:rPr lang="en-US" sz="2000" dirty="0"/>
              <a:t>hard </a:t>
            </a:r>
            <a:r>
              <a:rPr lang="en-US" sz="2000" dirty="0" smtClean="0"/>
              <a:t>drives. </a:t>
            </a:r>
          </a:p>
          <a:p>
            <a:pPr lvl="1"/>
            <a:endParaRPr lang="en-US" dirty="0"/>
          </a:p>
        </p:txBody>
      </p:sp>
    </p:spTree>
    <p:extLst>
      <p:ext uri="{BB962C8B-B14F-4D97-AF65-F5344CB8AC3E}">
        <p14:creationId xmlns:p14="http://schemas.microsoft.com/office/powerpoint/2010/main" val="9468774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l" rtl="0">
              <a:lnSpc>
                <a:spcPct val="85000"/>
              </a:lnSpc>
              <a:spcBef>
                <a:spcPct val="0"/>
              </a:spcBef>
            </a:pPr>
            <a:r>
              <a:rPr lang="en-US" sz="4800" dirty="0" smtClean="0">
                <a:latin typeface="+mj-lt"/>
              </a:rPr>
              <a:t>Protecting Trade Secrets</a:t>
            </a:r>
            <a:endParaRPr lang="en-US" sz="4800" dirty="0">
              <a:latin typeface="+mj-lt"/>
            </a:endParaRPr>
          </a:p>
        </p:txBody>
      </p:sp>
      <p:sp>
        <p:nvSpPr>
          <p:cNvPr id="3" name="Content Placeholder 2"/>
          <p:cNvSpPr>
            <a:spLocks noGrp="1"/>
          </p:cNvSpPr>
          <p:nvPr>
            <p:ph idx="1"/>
          </p:nvPr>
        </p:nvSpPr>
        <p:spPr>
          <a:xfrm>
            <a:off x="1048780" y="2314574"/>
            <a:ext cx="10125950" cy="4163197"/>
          </a:xfrm>
        </p:spPr>
        <p:txBody>
          <a:bodyPr>
            <a:normAutofit fontScale="40000" lnSpcReduction="20000"/>
          </a:bodyPr>
          <a:lstStyle/>
          <a:p>
            <a:pPr>
              <a:lnSpc>
                <a:spcPct val="120000"/>
              </a:lnSpc>
              <a:buFont typeface="Wingdings" pitchFamily="2" charset="2"/>
              <a:buChar char="§"/>
            </a:pPr>
            <a:r>
              <a:rPr lang="en-US" sz="5600" dirty="0" smtClean="0"/>
              <a:t>Require </a:t>
            </a:r>
            <a:r>
              <a:rPr lang="en-US" sz="5600" dirty="0"/>
              <a:t>all employees with access to confidential company information to sign confidentiality agreements.</a:t>
            </a:r>
          </a:p>
          <a:p>
            <a:pPr>
              <a:lnSpc>
                <a:spcPct val="120000"/>
              </a:lnSpc>
              <a:buFont typeface="Wingdings" pitchFamily="2" charset="2"/>
              <a:buChar char="§"/>
            </a:pPr>
            <a:r>
              <a:rPr lang="en-US" sz="5600" dirty="0"/>
              <a:t>Have clear written policies that leave no doubt that any access and use of company information, for purposes other than company business is strictly prohibited and have employees acknowledge receiving copies.</a:t>
            </a:r>
          </a:p>
          <a:p>
            <a:pPr>
              <a:lnSpc>
                <a:spcPct val="120000"/>
              </a:lnSpc>
              <a:buFont typeface="Wingdings" pitchFamily="2" charset="2"/>
              <a:buChar char="§"/>
            </a:pPr>
            <a:r>
              <a:rPr lang="en-US" sz="5600" dirty="0"/>
              <a:t>Send out regular reminders of the policies and require acknowledgment of receipt.</a:t>
            </a:r>
          </a:p>
          <a:p>
            <a:pPr>
              <a:lnSpc>
                <a:spcPct val="120000"/>
              </a:lnSpc>
              <a:buFont typeface="Wingdings" pitchFamily="2" charset="2"/>
              <a:buChar char="§"/>
            </a:pPr>
            <a:r>
              <a:rPr lang="en-US" sz="5600" dirty="0" smtClean="0"/>
              <a:t>Beware: Under </a:t>
            </a:r>
            <a:r>
              <a:rPr lang="en-US" sz="5600" dirty="0"/>
              <a:t>many federal and state laws, employees </a:t>
            </a:r>
            <a:r>
              <a:rPr lang="en-US" sz="5600" dirty="0" smtClean="0"/>
              <a:t>have </a:t>
            </a:r>
            <a:r>
              <a:rPr lang="en-US" sz="5600" dirty="0"/>
              <a:t>privacy rights in their personal information, even if it is stored on company computers</a:t>
            </a:r>
            <a:r>
              <a:rPr lang="en-US" sz="5600" dirty="0" smtClean="0"/>
              <a:t>.</a:t>
            </a:r>
            <a:endParaRPr lang="en-US" sz="5600" dirty="0"/>
          </a:p>
        </p:txBody>
      </p:sp>
    </p:spTree>
    <p:extLst>
      <p:ext uri="{BB962C8B-B14F-4D97-AF65-F5344CB8AC3E}">
        <p14:creationId xmlns:p14="http://schemas.microsoft.com/office/powerpoint/2010/main" val="3012572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Protecting Trade Secrets</a:t>
            </a:r>
          </a:p>
        </p:txBody>
      </p:sp>
      <p:sp>
        <p:nvSpPr>
          <p:cNvPr id="3" name="Content Placeholder 2"/>
          <p:cNvSpPr>
            <a:spLocks noGrp="1"/>
          </p:cNvSpPr>
          <p:nvPr>
            <p:ph idx="1"/>
          </p:nvPr>
        </p:nvSpPr>
        <p:spPr/>
        <p:txBody>
          <a:bodyPr>
            <a:normAutofit fontScale="32500" lnSpcReduction="20000"/>
          </a:bodyPr>
          <a:lstStyle/>
          <a:p>
            <a:pPr>
              <a:lnSpc>
                <a:spcPct val="120000"/>
              </a:lnSpc>
            </a:pPr>
            <a:r>
              <a:rPr lang="en-US" sz="5600" dirty="0"/>
              <a:t>Companies should safeguard proprietary information by: </a:t>
            </a:r>
          </a:p>
          <a:p>
            <a:pPr lvl="1">
              <a:lnSpc>
                <a:spcPct val="120000"/>
              </a:lnSpc>
            </a:pPr>
            <a:r>
              <a:rPr lang="en-US" sz="5200" dirty="0" smtClean="0"/>
              <a:t>conducting </a:t>
            </a:r>
            <a:r>
              <a:rPr lang="en-US" sz="5200" dirty="0"/>
              <a:t>entrance and exit interviews with employees;</a:t>
            </a:r>
          </a:p>
          <a:p>
            <a:pPr lvl="1">
              <a:lnSpc>
                <a:spcPct val="120000"/>
              </a:lnSpc>
            </a:pPr>
            <a:r>
              <a:rPr lang="en-US" sz="5600" dirty="0"/>
              <a:t>educating managers and HR sources professionals regarding the company-owned items that employees must return upon departure;</a:t>
            </a:r>
          </a:p>
          <a:p>
            <a:pPr lvl="1">
              <a:lnSpc>
                <a:spcPct val="120000"/>
              </a:lnSpc>
            </a:pPr>
            <a:r>
              <a:rPr lang="en-US" sz="5600" dirty="0"/>
              <a:t>transparently communicating the company’s policies regarding the monitoring of employees’ electronic devices and communications to employees;</a:t>
            </a:r>
          </a:p>
          <a:p>
            <a:pPr lvl="1">
              <a:lnSpc>
                <a:spcPct val="120000"/>
              </a:lnSpc>
            </a:pPr>
            <a:r>
              <a:rPr lang="en-US" sz="5600" dirty="0"/>
              <a:t>disabling employees’ access to company and computer networks at the time of departure;</a:t>
            </a:r>
          </a:p>
          <a:p>
            <a:pPr lvl="1">
              <a:lnSpc>
                <a:spcPct val="120000"/>
              </a:lnSpc>
            </a:pPr>
            <a:r>
              <a:rPr lang="en-US" sz="5600" dirty="0"/>
              <a:t>creating a culture of compliance and confidentiality where employees recognize the value of protecting trade secrets; and</a:t>
            </a:r>
          </a:p>
          <a:p>
            <a:pPr lvl="1">
              <a:lnSpc>
                <a:spcPct val="120000"/>
              </a:lnSpc>
            </a:pPr>
            <a:r>
              <a:rPr lang="en-US" sz="5600" dirty="0"/>
              <a:t>sharing best practices within their industries to protect valuable business data.</a:t>
            </a:r>
          </a:p>
          <a:p>
            <a:endParaRPr lang="en-US" dirty="0"/>
          </a:p>
          <a:p>
            <a:endParaRPr lang="en-US" dirty="0"/>
          </a:p>
        </p:txBody>
      </p:sp>
    </p:spTree>
    <p:extLst>
      <p:ext uri="{BB962C8B-B14F-4D97-AF65-F5344CB8AC3E}">
        <p14:creationId xmlns:p14="http://schemas.microsoft.com/office/powerpoint/2010/main" val="1946116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Measures</a:t>
            </a:r>
            <a:br>
              <a:rPr lang="en-US" dirty="0" smtClean="0"/>
            </a:br>
            <a:r>
              <a:rPr lang="en-US" dirty="0" smtClean="0"/>
              <a:t>BYOD Policies </a:t>
            </a:r>
            <a:endParaRPr lang="en-US" dirty="0"/>
          </a:p>
        </p:txBody>
      </p:sp>
      <p:sp>
        <p:nvSpPr>
          <p:cNvPr id="3" name="Content Placeholder 2"/>
          <p:cNvSpPr>
            <a:spLocks noGrp="1"/>
          </p:cNvSpPr>
          <p:nvPr>
            <p:ph idx="1"/>
          </p:nvPr>
        </p:nvSpPr>
        <p:spPr>
          <a:xfrm>
            <a:off x="1097280" y="1845733"/>
            <a:ext cx="10058400" cy="4460063"/>
          </a:xfrm>
        </p:spPr>
        <p:txBody>
          <a:bodyPr>
            <a:normAutofit fontScale="92500" lnSpcReduction="20000"/>
          </a:bodyPr>
          <a:lstStyle/>
          <a:p>
            <a:pPr>
              <a:lnSpc>
                <a:spcPct val="150000"/>
              </a:lnSpc>
              <a:buFont typeface="Wingdings" panose="05000000000000000000" pitchFamily="2" charset="2"/>
              <a:buChar char="§"/>
            </a:pPr>
            <a:r>
              <a:rPr lang="en-US" dirty="0" smtClean="0"/>
              <a:t>In light of identified risks to trade secrets portfolio, implement BYOD policy or require employees to use company-issued devices?</a:t>
            </a:r>
          </a:p>
          <a:p>
            <a:pPr>
              <a:lnSpc>
                <a:spcPct val="150000"/>
              </a:lnSpc>
              <a:buFont typeface="Wingdings" panose="05000000000000000000" pitchFamily="2" charset="2"/>
              <a:buChar char="§"/>
            </a:pPr>
            <a:r>
              <a:rPr lang="en-US" dirty="0" smtClean="0"/>
              <a:t>Different policies for different levels of employees?</a:t>
            </a:r>
          </a:p>
          <a:p>
            <a:pPr>
              <a:lnSpc>
                <a:spcPct val="150000"/>
              </a:lnSpc>
              <a:buFont typeface="Wingdings" panose="05000000000000000000" pitchFamily="2" charset="2"/>
              <a:buChar char="§"/>
            </a:pPr>
            <a:r>
              <a:rPr lang="en-US" dirty="0" smtClean="0"/>
              <a:t>If adopt BYOD policy: </a:t>
            </a:r>
          </a:p>
          <a:p>
            <a:pPr lvl="1">
              <a:lnSpc>
                <a:spcPct val="150000"/>
              </a:lnSpc>
              <a:buFont typeface="Wingdings" panose="05000000000000000000" pitchFamily="2" charset="2"/>
              <a:buChar char="§"/>
            </a:pPr>
            <a:r>
              <a:rPr lang="en-US" dirty="0" smtClean="0"/>
              <a:t>Specify which devices are permitted</a:t>
            </a:r>
          </a:p>
          <a:p>
            <a:pPr lvl="1">
              <a:lnSpc>
                <a:spcPct val="150000"/>
              </a:lnSpc>
              <a:buFont typeface="Wingdings" panose="05000000000000000000" pitchFamily="2" charset="2"/>
              <a:buChar char="§"/>
            </a:pPr>
            <a:r>
              <a:rPr lang="en-US" dirty="0" smtClean="0"/>
              <a:t>Provide clear restrictions regarding use and transfer of company data</a:t>
            </a:r>
          </a:p>
          <a:p>
            <a:pPr lvl="1">
              <a:lnSpc>
                <a:spcPct val="150000"/>
              </a:lnSpc>
              <a:buFont typeface="Wingdings" panose="05000000000000000000" pitchFamily="2" charset="2"/>
              <a:buChar char="§"/>
            </a:pPr>
            <a:r>
              <a:rPr lang="en-US" dirty="0" smtClean="0"/>
              <a:t>Explain when company gets access to device and data</a:t>
            </a:r>
          </a:p>
          <a:p>
            <a:pPr lvl="1">
              <a:lnSpc>
                <a:spcPct val="150000"/>
              </a:lnSpc>
              <a:buFont typeface="Wingdings" panose="05000000000000000000" pitchFamily="2" charset="2"/>
              <a:buChar char="§"/>
            </a:pPr>
            <a:r>
              <a:rPr lang="en-US" dirty="0" smtClean="0"/>
              <a:t>Incorporate into exit interview process</a:t>
            </a:r>
          </a:p>
          <a:p>
            <a:pPr lvl="1">
              <a:lnSpc>
                <a:spcPct val="150000"/>
              </a:lnSpc>
              <a:buFont typeface="Wingdings" panose="05000000000000000000" pitchFamily="2" charset="2"/>
              <a:buChar char="§"/>
            </a:pPr>
            <a:r>
              <a:rPr lang="en-US" dirty="0" smtClean="0"/>
              <a:t>Explain investigation, incident remote wiping procedures</a:t>
            </a:r>
          </a:p>
          <a:p>
            <a:pPr lvl="2">
              <a:lnSpc>
                <a:spcPct val="150000"/>
              </a:lnSpc>
              <a:buFont typeface="Wingdings" panose="05000000000000000000" pitchFamily="2" charset="2"/>
              <a:buChar char="§"/>
            </a:pPr>
            <a:r>
              <a:rPr lang="en-US" sz="1800" dirty="0" smtClean="0"/>
              <a:t>Address personal data/privacy concerns consistent with applicable law </a:t>
            </a:r>
            <a:endParaRPr lang="en-US" sz="1800" dirty="0"/>
          </a:p>
        </p:txBody>
      </p:sp>
    </p:spTree>
    <p:extLst>
      <p:ext uri="{BB962C8B-B14F-4D97-AF65-F5344CB8AC3E}">
        <p14:creationId xmlns:p14="http://schemas.microsoft.com/office/powerpoint/2010/main" val="42811858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Measures</a:t>
            </a:r>
            <a:br>
              <a:rPr lang="en-US" dirty="0"/>
            </a:br>
            <a:r>
              <a:rPr lang="en-US" dirty="0"/>
              <a:t>Exit Interviews</a:t>
            </a:r>
          </a:p>
        </p:txBody>
      </p:sp>
      <p:sp>
        <p:nvSpPr>
          <p:cNvPr id="3" name="Content Placeholder 2"/>
          <p:cNvSpPr>
            <a:spLocks noGrp="1"/>
          </p:cNvSpPr>
          <p:nvPr>
            <p:ph idx="1"/>
          </p:nvPr>
        </p:nvSpPr>
        <p:spPr>
          <a:xfrm>
            <a:off x="1097280" y="1845734"/>
            <a:ext cx="10058400" cy="4483814"/>
          </a:xfrm>
        </p:spPr>
        <p:txBody>
          <a:bodyPr>
            <a:normAutofit/>
          </a:bodyPr>
          <a:lstStyle/>
          <a:p>
            <a:pPr>
              <a:lnSpc>
                <a:spcPct val="150000"/>
              </a:lnSpc>
              <a:buFont typeface="Wingdings" panose="05000000000000000000" pitchFamily="2" charset="2"/>
              <a:buChar char="§"/>
            </a:pPr>
            <a:r>
              <a:rPr lang="en-US" dirty="0" smtClean="0"/>
              <a:t> Identify the trade secret and confidential information the employee accessed/used.</a:t>
            </a:r>
          </a:p>
          <a:p>
            <a:pPr>
              <a:lnSpc>
                <a:spcPct val="150000"/>
              </a:lnSpc>
              <a:buFont typeface="Wingdings" panose="05000000000000000000" pitchFamily="2" charset="2"/>
              <a:buChar char="§"/>
            </a:pPr>
            <a:r>
              <a:rPr lang="en-US" dirty="0" smtClean="0"/>
              <a:t>Question the departing employee:</a:t>
            </a:r>
          </a:p>
          <a:p>
            <a:pPr lvl="1">
              <a:lnSpc>
                <a:spcPct val="150000"/>
              </a:lnSpc>
              <a:buFont typeface="Wingdings" panose="05000000000000000000" pitchFamily="2" charset="2"/>
              <a:buChar char="§"/>
            </a:pPr>
            <a:r>
              <a:rPr lang="en-US" dirty="0" smtClean="0"/>
              <a:t>Ask employee why he is leaving</a:t>
            </a:r>
          </a:p>
          <a:p>
            <a:pPr lvl="1">
              <a:lnSpc>
                <a:spcPct val="150000"/>
              </a:lnSpc>
              <a:buFont typeface="Wingdings" panose="05000000000000000000" pitchFamily="2" charset="2"/>
              <a:buChar char="§"/>
            </a:pPr>
            <a:r>
              <a:rPr lang="en-US" dirty="0" smtClean="0"/>
              <a:t>Ask employee what his new position will be </a:t>
            </a:r>
          </a:p>
          <a:p>
            <a:pPr>
              <a:lnSpc>
                <a:spcPct val="150000"/>
              </a:lnSpc>
              <a:buFont typeface="Wingdings" panose="05000000000000000000" pitchFamily="2" charset="2"/>
              <a:buChar char="§"/>
            </a:pPr>
            <a:r>
              <a:rPr lang="en-US" dirty="0" smtClean="0"/>
              <a:t>Check employee’s computer activities and work activities in advance of the meeting.</a:t>
            </a:r>
          </a:p>
          <a:p>
            <a:pPr>
              <a:lnSpc>
                <a:spcPct val="150000"/>
              </a:lnSpc>
              <a:buFont typeface="Wingdings" panose="05000000000000000000" pitchFamily="2" charset="2"/>
              <a:buChar char="§"/>
            </a:pPr>
            <a:r>
              <a:rPr lang="en-US" dirty="0" smtClean="0"/>
              <a:t>Ensure that all Company property, hardware, and devices have been returned, including e-mail and cloud data, and social media accounts.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10770116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Measures</a:t>
            </a:r>
            <a:br>
              <a:rPr lang="en-US" dirty="0"/>
            </a:br>
            <a:r>
              <a:rPr lang="en-US" dirty="0"/>
              <a:t>Exit Interviews</a:t>
            </a:r>
          </a:p>
        </p:txBody>
      </p:sp>
      <p:sp>
        <p:nvSpPr>
          <p:cNvPr id="3" name="Content Placeholder 2"/>
          <p:cNvSpPr>
            <a:spLocks noGrp="1"/>
          </p:cNvSpPr>
          <p:nvPr>
            <p:ph idx="1"/>
          </p:nvPr>
        </p:nvSpPr>
        <p:spPr>
          <a:xfrm>
            <a:off x="1097280" y="1845733"/>
            <a:ext cx="10058400" cy="4495689"/>
          </a:xfrm>
        </p:spPr>
        <p:txBody>
          <a:bodyPr>
            <a:normAutofit fontScale="92500" lnSpcReduction="10000"/>
          </a:bodyPr>
          <a:lstStyle/>
          <a:p>
            <a:pPr>
              <a:lnSpc>
                <a:spcPct val="150000"/>
              </a:lnSpc>
              <a:buFont typeface="Wingdings" panose="05000000000000000000" pitchFamily="2" charset="2"/>
              <a:buChar char="§"/>
            </a:pPr>
            <a:r>
              <a:rPr lang="en-US" dirty="0"/>
              <a:t>Ensure that arrangements are made to have all company data removed from any personal </a:t>
            </a:r>
            <a:r>
              <a:rPr lang="en-US" dirty="0" smtClean="0"/>
              <a:t>devices.</a:t>
            </a:r>
            <a:endParaRPr lang="en-US" dirty="0"/>
          </a:p>
          <a:p>
            <a:pPr>
              <a:lnSpc>
                <a:spcPct val="150000"/>
              </a:lnSpc>
              <a:buFont typeface="Wingdings" panose="05000000000000000000" pitchFamily="2" charset="2"/>
              <a:buChar char="§"/>
            </a:pPr>
            <a:r>
              <a:rPr lang="en-US" dirty="0"/>
              <a:t>Disable access to company computer </a:t>
            </a:r>
            <a:r>
              <a:rPr lang="en-US" dirty="0" smtClean="0"/>
              <a:t>networks.</a:t>
            </a:r>
            <a:endParaRPr lang="en-US" dirty="0"/>
          </a:p>
          <a:p>
            <a:pPr>
              <a:lnSpc>
                <a:spcPct val="150000"/>
              </a:lnSpc>
              <a:buFont typeface="Wingdings" panose="05000000000000000000" pitchFamily="2" charset="2"/>
              <a:buChar char="§"/>
            </a:pPr>
            <a:r>
              <a:rPr lang="en-US" dirty="0"/>
              <a:t>Make sure </a:t>
            </a:r>
            <a:r>
              <a:rPr lang="en-US" dirty="0" smtClean="0"/>
              <a:t>to </a:t>
            </a:r>
            <a:r>
              <a:rPr lang="en-US" dirty="0"/>
              <a:t>obtain user names and passwords for all </a:t>
            </a:r>
            <a:r>
              <a:rPr lang="en-US" dirty="0" smtClean="0"/>
              <a:t>company </a:t>
            </a:r>
            <a:r>
              <a:rPr lang="en-US" dirty="0"/>
              <a:t>social media </a:t>
            </a:r>
            <a:r>
              <a:rPr lang="en-US" dirty="0" smtClean="0"/>
              <a:t>accounts.</a:t>
            </a:r>
            <a:endParaRPr lang="en-US" dirty="0"/>
          </a:p>
          <a:p>
            <a:pPr>
              <a:lnSpc>
                <a:spcPct val="150000"/>
              </a:lnSpc>
              <a:buFont typeface="Wingdings" panose="05000000000000000000" pitchFamily="2" charset="2"/>
              <a:buChar char="§"/>
            </a:pPr>
            <a:r>
              <a:rPr lang="en-US" dirty="0"/>
              <a:t>Inform the employee of </a:t>
            </a:r>
            <a:r>
              <a:rPr lang="en-US" dirty="0" smtClean="0"/>
              <a:t>continuing </a:t>
            </a:r>
            <a:r>
              <a:rPr lang="en-US" dirty="0"/>
              <a:t>obligation under agreements with the </a:t>
            </a:r>
            <a:r>
              <a:rPr lang="en-US" dirty="0" smtClean="0"/>
              <a:t>Company.</a:t>
            </a:r>
            <a:endParaRPr lang="en-US" dirty="0"/>
          </a:p>
          <a:p>
            <a:pPr>
              <a:lnSpc>
                <a:spcPct val="150000"/>
              </a:lnSpc>
              <a:buFont typeface="Wingdings" panose="05000000000000000000" pitchFamily="2" charset="2"/>
              <a:buChar char="§"/>
            </a:pPr>
            <a:r>
              <a:rPr lang="en-US" dirty="0"/>
              <a:t>Consider letter to new </a:t>
            </a:r>
            <a:r>
              <a:rPr lang="en-US" dirty="0" smtClean="0"/>
              <a:t>employer </a:t>
            </a:r>
            <a:r>
              <a:rPr lang="en-US" dirty="0"/>
              <a:t>and employee with reminder of continuing </a:t>
            </a:r>
            <a:r>
              <a:rPr lang="en-US" dirty="0" smtClean="0"/>
              <a:t>obligations.</a:t>
            </a:r>
            <a:endParaRPr lang="en-US" dirty="0"/>
          </a:p>
          <a:p>
            <a:pPr>
              <a:lnSpc>
                <a:spcPct val="150000"/>
              </a:lnSpc>
              <a:buFont typeface="Wingdings" panose="05000000000000000000" pitchFamily="2" charset="2"/>
              <a:buChar char="§"/>
            </a:pPr>
            <a:r>
              <a:rPr lang="en-US" dirty="0"/>
              <a:t>Consider having departing employee’s emails preserved and electronic devices forensically images as </a:t>
            </a:r>
            <a:r>
              <a:rPr lang="en-US" dirty="0" smtClean="0"/>
              <a:t>appropriate.</a:t>
            </a:r>
            <a:endParaRPr lang="en-US" dirty="0"/>
          </a:p>
          <a:p>
            <a:pPr>
              <a:lnSpc>
                <a:spcPct val="150000"/>
              </a:lnSpc>
              <a:buFont typeface="Wingdings" panose="05000000000000000000" pitchFamily="2" charset="2"/>
              <a:buChar char="§"/>
            </a:pPr>
            <a:r>
              <a:rPr lang="en-US" dirty="0"/>
              <a:t>Consider using an exit interview </a:t>
            </a:r>
            <a:r>
              <a:rPr lang="en-US" dirty="0" smtClean="0"/>
              <a:t>certification. </a:t>
            </a:r>
            <a:endParaRPr lang="en-US" dirty="0"/>
          </a:p>
          <a:p>
            <a:endParaRPr lang="en-US" dirty="0"/>
          </a:p>
        </p:txBody>
      </p:sp>
    </p:spTree>
    <p:extLst>
      <p:ext uri="{BB962C8B-B14F-4D97-AF65-F5344CB8AC3E}">
        <p14:creationId xmlns:p14="http://schemas.microsoft.com/office/powerpoint/2010/main" val="15781906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Measures</a:t>
            </a:r>
            <a:br>
              <a:rPr lang="en-US" dirty="0"/>
            </a:br>
            <a:r>
              <a:rPr lang="en-US" dirty="0" smtClean="0"/>
              <a:t>Post-Termination Investigation</a:t>
            </a:r>
            <a:endParaRPr lang="en-US" dirty="0"/>
          </a:p>
        </p:txBody>
      </p:sp>
      <p:sp>
        <p:nvSpPr>
          <p:cNvPr id="3" name="Content Placeholder 2"/>
          <p:cNvSpPr>
            <a:spLocks noGrp="1"/>
          </p:cNvSpPr>
          <p:nvPr>
            <p:ph idx="1"/>
          </p:nvPr>
        </p:nvSpPr>
        <p:spPr/>
        <p:txBody>
          <a:bodyPr>
            <a:normAutofit lnSpcReduction="10000"/>
          </a:bodyPr>
          <a:lstStyle/>
          <a:p>
            <a:pPr>
              <a:lnSpc>
                <a:spcPct val="150000"/>
              </a:lnSpc>
              <a:buFont typeface="Wingdings" panose="05000000000000000000" pitchFamily="2" charset="2"/>
              <a:buChar char="§"/>
            </a:pPr>
            <a:r>
              <a:rPr lang="en-US" dirty="0" smtClean="0"/>
              <a:t>Interview employee’s co-workers; gauge whether employees are hearing about employee in the marketplace.</a:t>
            </a:r>
          </a:p>
          <a:p>
            <a:pPr>
              <a:lnSpc>
                <a:spcPct val="150000"/>
              </a:lnSpc>
              <a:buFont typeface="Wingdings" panose="05000000000000000000" pitchFamily="2" charset="2"/>
              <a:buChar char="§"/>
            </a:pPr>
            <a:r>
              <a:rPr lang="en-US" dirty="0" smtClean="0"/>
              <a:t>Examine employee’s email activity.</a:t>
            </a:r>
          </a:p>
          <a:p>
            <a:pPr>
              <a:lnSpc>
                <a:spcPct val="150000"/>
              </a:lnSpc>
              <a:buFont typeface="Wingdings" panose="05000000000000000000" pitchFamily="2" charset="2"/>
              <a:buChar char="§"/>
            </a:pPr>
            <a:r>
              <a:rPr lang="en-US" dirty="0" smtClean="0"/>
              <a:t>Conduct a forensic investigation of employee’s computer activities. </a:t>
            </a:r>
          </a:p>
          <a:p>
            <a:pPr>
              <a:lnSpc>
                <a:spcPct val="150000"/>
              </a:lnSpc>
              <a:buFont typeface="Wingdings" panose="05000000000000000000" pitchFamily="2" charset="2"/>
              <a:buChar char="§"/>
            </a:pPr>
            <a:r>
              <a:rPr lang="en-US" dirty="0" smtClean="0"/>
              <a:t>Examine and analyze badge records and access logs.</a:t>
            </a:r>
          </a:p>
          <a:p>
            <a:pPr>
              <a:lnSpc>
                <a:spcPct val="150000"/>
              </a:lnSpc>
              <a:buFont typeface="Wingdings" panose="05000000000000000000" pitchFamily="2" charset="2"/>
              <a:buChar char="§"/>
            </a:pPr>
            <a:r>
              <a:rPr lang="en-US" dirty="0" smtClean="0"/>
              <a:t>Examine phone records.</a:t>
            </a:r>
          </a:p>
          <a:p>
            <a:pPr>
              <a:lnSpc>
                <a:spcPct val="150000"/>
              </a:lnSpc>
              <a:buFont typeface="Wingdings" panose="05000000000000000000" pitchFamily="2" charset="2"/>
              <a:buChar char="§"/>
            </a:pPr>
            <a:r>
              <a:rPr lang="en-US" dirty="0" smtClean="0"/>
              <a:t>Check employee’s social media accounts as appropriate. </a:t>
            </a:r>
            <a:endParaRPr lang="en-US" dirty="0"/>
          </a:p>
        </p:txBody>
      </p:sp>
    </p:spTree>
    <p:extLst>
      <p:ext uri="{BB962C8B-B14F-4D97-AF65-F5344CB8AC3E}">
        <p14:creationId xmlns:p14="http://schemas.microsoft.com/office/powerpoint/2010/main" val="30522202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5380" y="1724878"/>
            <a:ext cx="10058400" cy="1450757"/>
          </a:xfrm>
        </p:spPr>
        <p:txBody>
          <a:bodyPr/>
          <a:lstStyle/>
          <a:p>
            <a:pPr algn="ctr"/>
            <a:r>
              <a:rPr lang="en-US" dirty="0" smtClean="0"/>
              <a:t>Covenants Not to Compete</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244310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Noncompete</a:t>
            </a:r>
            <a:endParaRPr lang="en-US" dirty="0"/>
          </a:p>
        </p:txBody>
      </p:sp>
      <p:sp>
        <p:nvSpPr>
          <p:cNvPr id="3" name="Content Placeholder 2"/>
          <p:cNvSpPr>
            <a:spLocks noGrp="1"/>
          </p:cNvSpPr>
          <p:nvPr>
            <p:ph idx="1"/>
          </p:nvPr>
        </p:nvSpPr>
        <p:spPr>
          <a:xfrm>
            <a:off x="1097280" y="2428874"/>
            <a:ext cx="10058400" cy="3440219"/>
          </a:xfrm>
        </p:spPr>
        <p:txBody>
          <a:bodyPr/>
          <a:lstStyle/>
          <a:p>
            <a:pPr>
              <a:buFont typeface="Wingdings" pitchFamily="2" charset="2"/>
              <a:buChar char="§"/>
            </a:pPr>
            <a:r>
              <a:rPr lang="en-US" dirty="0" smtClean="0"/>
              <a:t>Prohibits employee from working for a competing company</a:t>
            </a:r>
          </a:p>
          <a:p>
            <a:pPr>
              <a:buFont typeface="Wingdings" pitchFamily="2" charset="2"/>
              <a:buChar char="§"/>
            </a:pPr>
            <a:r>
              <a:rPr lang="en-US" dirty="0" smtClean="0"/>
              <a:t>Require all employees who have access to key trade secrets to sign a </a:t>
            </a:r>
            <a:r>
              <a:rPr lang="en-US" dirty="0" err="1" smtClean="0"/>
              <a:t>noncompete</a:t>
            </a:r>
            <a:endParaRPr lang="en-US" dirty="0" smtClean="0"/>
          </a:p>
          <a:p>
            <a:pPr>
              <a:buFont typeface="Wingdings" pitchFamily="2" charset="2"/>
              <a:buChar char="§"/>
            </a:pPr>
            <a:r>
              <a:rPr lang="en-US" dirty="0" smtClean="0"/>
              <a:t>To enforce the employer needs to show a protectable interest:</a:t>
            </a:r>
          </a:p>
          <a:p>
            <a:pPr lvl="2">
              <a:buFont typeface="Wingdings" pitchFamily="2" charset="2"/>
              <a:buChar char="§"/>
            </a:pPr>
            <a:endParaRPr lang="en-US" sz="1050" dirty="0" smtClean="0"/>
          </a:p>
          <a:p>
            <a:pPr lvl="2">
              <a:buFont typeface="Wingdings" pitchFamily="2" charset="2"/>
              <a:buChar char="§"/>
            </a:pPr>
            <a:r>
              <a:rPr lang="en-US" sz="1800" dirty="0" smtClean="0"/>
              <a:t>Access to a trade secret</a:t>
            </a:r>
          </a:p>
          <a:p>
            <a:pPr lvl="2">
              <a:buFont typeface="Wingdings" pitchFamily="2" charset="2"/>
              <a:buChar char="§"/>
            </a:pPr>
            <a:r>
              <a:rPr lang="en-US" sz="1800" dirty="0" smtClean="0"/>
              <a:t>Close relations with customers</a:t>
            </a:r>
          </a:p>
          <a:p>
            <a:pPr lvl="2">
              <a:buFont typeface="Wingdings" pitchFamily="2" charset="2"/>
              <a:buChar char="§"/>
            </a:pPr>
            <a:r>
              <a:rPr lang="en-US" sz="1800" dirty="0" smtClean="0"/>
              <a:t>Unique or extraordinary services</a:t>
            </a:r>
          </a:p>
          <a:p>
            <a:pPr lvl="1">
              <a:buFont typeface="Wingdings" pitchFamily="2" charset="2"/>
              <a:buChar char="§"/>
            </a:pPr>
            <a:endParaRPr lang="en-US" dirty="0"/>
          </a:p>
        </p:txBody>
      </p:sp>
    </p:spTree>
    <p:extLst>
      <p:ext uri="{BB962C8B-B14F-4D97-AF65-F5344CB8AC3E}">
        <p14:creationId xmlns:p14="http://schemas.microsoft.com/office/powerpoint/2010/main" val="2593885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economic impact of trade secret theft to U.S. companies?</a:t>
            </a:r>
            <a:endParaRPr lang="en-US" dirty="0"/>
          </a:p>
        </p:txBody>
      </p:sp>
      <p:sp>
        <p:nvSpPr>
          <p:cNvPr id="3" name="Content Placeholder 2"/>
          <p:cNvSpPr>
            <a:spLocks noGrp="1"/>
          </p:cNvSpPr>
          <p:nvPr>
            <p:ph idx="1"/>
          </p:nvPr>
        </p:nvSpPr>
        <p:spPr>
          <a:xfrm>
            <a:off x="1097280" y="1845734"/>
            <a:ext cx="9484995" cy="4023360"/>
          </a:xfrm>
        </p:spPr>
        <p:txBody>
          <a:bodyPr>
            <a:normAutofit fontScale="40000" lnSpcReduction="20000"/>
          </a:bodyPr>
          <a:lstStyle/>
          <a:p>
            <a:pPr marL="0" indent="0" algn="ctr">
              <a:buNone/>
            </a:pPr>
            <a:endParaRPr lang="en-US" sz="3200" dirty="0" smtClean="0"/>
          </a:p>
          <a:p>
            <a:pPr>
              <a:buFont typeface="Wingdings" pitchFamily="2" charset="2"/>
              <a:buChar char="§"/>
            </a:pPr>
            <a:r>
              <a:rPr lang="en-US" sz="5100" dirty="0" smtClean="0"/>
              <a:t>Estimates of trade secret theft range from 1-3% of the GDP of the United States and other advanced industrial economies*</a:t>
            </a:r>
          </a:p>
          <a:p>
            <a:pPr marL="0" indent="0">
              <a:buNone/>
            </a:pPr>
            <a:endParaRPr lang="en-US" sz="5100" dirty="0" smtClean="0"/>
          </a:p>
          <a:p>
            <a:pPr>
              <a:buFont typeface="Wingdings" pitchFamily="2" charset="2"/>
              <a:buChar char="§"/>
            </a:pPr>
            <a:r>
              <a:rPr lang="en-US" sz="5100" dirty="0"/>
              <a:t>U.S. Senators Coons and Hatch: Estimate </a:t>
            </a:r>
            <a:r>
              <a:rPr lang="en-US" sz="5100" b="1" dirty="0"/>
              <a:t>$160 to $480 billion </a:t>
            </a:r>
            <a:r>
              <a:rPr lang="en-US" sz="5100" dirty="0"/>
              <a:t>lost to trade secrets theft in U.S. each year</a:t>
            </a:r>
          </a:p>
          <a:p>
            <a:pPr>
              <a:buFont typeface="Wingdings" pitchFamily="2" charset="2"/>
              <a:buChar char="§"/>
            </a:pPr>
            <a:endParaRPr lang="en-US" sz="5100" dirty="0" smtClean="0"/>
          </a:p>
          <a:p>
            <a:pPr marL="0" indent="0">
              <a:buNone/>
            </a:pPr>
            <a:endParaRPr lang="en-US" sz="3600" dirty="0" smtClean="0"/>
          </a:p>
          <a:p>
            <a:pPr marL="0" indent="0">
              <a:buNone/>
            </a:pPr>
            <a:endParaRPr lang="en-US" sz="2600" dirty="0"/>
          </a:p>
          <a:p>
            <a:pPr marL="0" indent="0">
              <a:buNone/>
            </a:pPr>
            <a:endParaRPr lang="en-US" sz="2600" dirty="0" smtClean="0"/>
          </a:p>
          <a:p>
            <a:pPr marL="0" indent="0">
              <a:buNone/>
            </a:pPr>
            <a:endParaRPr lang="en-US" dirty="0"/>
          </a:p>
          <a:p>
            <a:pPr marL="0" indent="0">
              <a:buNone/>
            </a:pPr>
            <a:endParaRPr lang="en-US" dirty="0"/>
          </a:p>
          <a:p>
            <a:pPr marL="0" indent="0">
              <a:buNone/>
            </a:pPr>
            <a:r>
              <a:rPr lang="en-US" sz="1400" dirty="0" smtClean="0"/>
              <a:t>*</a:t>
            </a:r>
            <a:r>
              <a:rPr lang="en-US" sz="1400" dirty="0" err="1" smtClean="0"/>
              <a:t>CREATe</a:t>
            </a:r>
            <a:r>
              <a:rPr lang="en-US" sz="1400" dirty="0" smtClean="0"/>
              <a:t> and PWC: “Economic Impact of Trade Secret Theft: A framework for companies to </a:t>
            </a:r>
            <a:r>
              <a:rPr lang="en-US" sz="1400" dirty="0" err="1" smtClean="0"/>
              <a:t>safegaurss</a:t>
            </a:r>
            <a:r>
              <a:rPr lang="en-US" sz="1400" dirty="0" smtClean="0"/>
              <a:t> trade secrets and mitigate potential threats</a:t>
            </a:r>
            <a:endParaRPr lang="en-US" sz="1400" dirty="0"/>
          </a:p>
        </p:txBody>
      </p:sp>
    </p:spTree>
    <p:extLst>
      <p:ext uri="{BB962C8B-B14F-4D97-AF65-F5344CB8AC3E}">
        <p14:creationId xmlns:p14="http://schemas.microsoft.com/office/powerpoint/2010/main" val="17610916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Scope of </a:t>
            </a:r>
            <a:r>
              <a:rPr lang="en-US" dirty="0" err="1" smtClean="0"/>
              <a:t>Noncompete</a:t>
            </a:r>
            <a:endParaRPr lang="en-US" dirty="0"/>
          </a:p>
        </p:txBody>
      </p:sp>
      <p:sp>
        <p:nvSpPr>
          <p:cNvPr id="3" name="Content Placeholder 2"/>
          <p:cNvSpPr>
            <a:spLocks noGrp="1"/>
          </p:cNvSpPr>
          <p:nvPr>
            <p:ph idx="1"/>
          </p:nvPr>
        </p:nvSpPr>
        <p:spPr>
          <a:xfrm>
            <a:off x="1097280" y="2276474"/>
            <a:ext cx="10058400" cy="3592619"/>
          </a:xfrm>
        </p:spPr>
        <p:txBody>
          <a:bodyPr/>
          <a:lstStyle/>
          <a:p>
            <a:pPr>
              <a:buFont typeface="Wingdings" pitchFamily="2" charset="2"/>
              <a:buChar char="§"/>
            </a:pPr>
            <a:r>
              <a:rPr lang="en-US" dirty="0" smtClean="0"/>
              <a:t>Territory</a:t>
            </a:r>
          </a:p>
          <a:p>
            <a:pPr>
              <a:buFont typeface="Wingdings" pitchFamily="2" charset="2"/>
              <a:buChar char="§"/>
            </a:pPr>
            <a:r>
              <a:rPr lang="en-US" dirty="0" smtClean="0"/>
              <a:t>Duration</a:t>
            </a:r>
          </a:p>
          <a:p>
            <a:pPr>
              <a:buFont typeface="Wingdings" pitchFamily="2" charset="2"/>
              <a:buChar char="§"/>
            </a:pPr>
            <a:r>
              <a:rPr lang="en-US" dirty="0" smtClean="0"/>
              <a:t>Nature of activity</a:t>
            </a:r>
          </a:p>
          <a:p>
            <a:pPr>
              <a:buFont typeface="Wingdings" pitchFamily="2" charset="2"/>
              <a:buChar char="§"/>
            </a:pPr>
            <a:r>
              <a:rPr lang="en-US" dirty="0" smtClean="0"/>
              <a:t>Overall reasonableness: blue pencil</a:t>
            </a:r>
            <a:endParaRPr lang="en-US" dirty="0"/>
          </a:p>
        </p:txBody>
      </p:sp>
    </p:spTree>
    <p:extLst>
      <p:ext uri="{BB962C8B-B14F-4D97-AF65-F5344CB8AC3E}">
        <p14:creationId xmlns:p14="http://schemas.microsoft.com/office/powerpoint/2010/main" val="31380444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Suggested Provisions</a:t>
            </a:r>
            <a:endParaRPr lang="en-US" dirty="0"/>
          </a:p>
        </p:txBody>
      </p:sp>
      <p:sp>
        <p:nvSpPr>
          <p:cNvPr id="3" name="Content Placeholder 2"/>
          <p:cNvSpPr>
            <a:spLocks noGrp="1"/>
          </p:cNvSpPr>
          <p:nvPr>
            <p:ph idx="1"/>
          </p:nvPr>
        </p:nvSpPr>
        <p:spPr>
          <a:xfrm>
            <a:off x="1097280" y="2162174"/>
            <a:ext cx="10058400" cy="3706919"/>
          </a:xfrm>
        </p:spPr>
        <p:txBody>
          <a:bodyPr/>
          <a:lstStyle/>
          <a:p>
            <a:pPr>
              <a:buFont typeface="Wingdings" pitchFamily="2" charset="2"/>
              <a:buChar char="§"/>
            </a:pPr>
            <a:r>
              <a:rPr lang="en-US" dirty="0" smtClean="0"/>
              <a:t>Anti-solicitation and no-hire</a:t>
            </a:r>
          </a:p>
          <a:p>
            <a:pPr>
              <a:buFont typeface="Wingdings" pitchFamily="2" charset="2"/>
              <a:buChar char="§"/>
            </a:pPr>
            <a:r>
              <a:rPr lang="en-US" dirty="0" smtClean="0"/>
              <a:t>Choice of law and jurisdiction</a:t>
            </a:r>
          </a:p>
          <a:p>
            <a:pPr>
              <a:buFont typeface="Wingdings" pitchFamily="2" charset="2"/>
              <a:buChar char="§"/>
            </a:pPr>
            <a:r>
              <a:rPr lang="en-US" dirty="0" smtClean="0"/>
              <a:t>Possibly arbitration</a:t>
            </a:r>
          </a:p>
          <a:p>
            <a:pPr>
              <a:buFont typeface="Wingdings" pitchFamily="2" charset="2"/>
              <a:buChar char="§"/>
            </a:pPr>
            <a:r>
              <a:rPr lang="en-US" dirty="0" smtClean="0"/>
              <a:t>Cause of termination</a:t>
            </a:r>
          </a:p>
          <a:p>
            <a:pPr>
              <a:buFont typeface="Wingdings" pitchFamily="2" charset="2"/>
              <a:buChar char="§"/>
            </a:pPr>
            <a:r>
              <a:rPr lang="en-US" dirty="0" smtClean="0"/>
              <a:t>Liquidated damages</a:t>
            </a:r>
          </a:p>
        </p:txBody>
      </p:sp>
    </p:spTree>
    <p:extLst>
      <p:ext uri="{BB962C8B-B14F-4D97-AF65-F5344CB8AC3E}">
        <p14:creationId xmlns:p14="http://schemas.microsoft.com/office/powerpoint/2010/main" val="6742726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3480" y="1733550"/>
            <a:ext cx="10058400" cy="3735494"/>
          </a:xfrm>
        </p:spPr>
        <p:txBody>
          <a:bodyPr>
            <a:normAutofit/>
          </a:bodyPr>
          <a:lstStyle/>
          <a:p>
            <a:endParaRPr lang="en-US" dirty="0" smtClean="0"/>
          </a:p>
          <a:p>
            <a:r>
              <a:rPr lang="en-US" dirty="0" smtClean="0"/>
              <a:t>Prepared by </a:t>
            </a:r>
            <a:r>
              <a:rPr lang="en-US" dirty="0"/>
              <a:t>Andre </a:t>
            </a:r>
            <a:r>
              <a:rPr lang="en-US" dirty="0" smtClean="0"/>
              <a:t>Castaybert Esq.</a:t>
            </a:r>
          </a:p>
          <a:p>
            <a:pPr>
              <a:lnSpc>
                <a:spcPct val="100000"/>
              </a:lnSpc>
            </a:pPr>
            <a:endParaRPr lang="en-US" dirty="0"/>
          </a:p>
          <a:p>
            <a:pPr indent="0">
              <a:lnSpc>
                <a:spcPts val="1300"/>
              </a:lnSpc>
            </a:pPr>
            <a:r>
              <a:rPr lang="en-US" dirty="0" smtClean="0"/>
              <a:t>CASTAYBERT PLLC </a:t>
            </a:r>
          </a:p>
          <a:p>
            <a:pPr indent="0">
              <a:lnSpc>
                <a:spcPts val="1300"/>
              </a:lnSpc>
            </a:pPr>
            <a:r>
              <a:rPr lang="en-US" dirty="0" smtClean="0"/>
              <a:t>830 Third Avenue, 5</a:t>
            </a:r>
            <a:r>
              <a:rPr lang="en-US" baseline="30000" dirty="0" smtClean="0"/>
              <a:t>th</a:t>
            </a:r>
            <a:r>
              <a:rPr lang="en-US" dirty="0" smtClean="0"/>
              <a:t> floor</a:t>
            </a:r>
          </a:p>
          <a:p>
            <a:pPr indent="0">
              <a:lnSpc>
                <a:spcPts val="1300"/>
              </a:lnSpc>
            </a:pPr>
            <a:r>
              <a:rPr lang="en-US" dirty="0" smtClean="0"/>
              <a:t>New York, N.Y. 10022 </a:t>
            </a:r>
          </a:p>
          <a:p>
            <a:pPr indent="0">
              <a:lnSpc>
                <a:spcPts val="1300"/>
              </a:lnSpc>
            </a:pPr>
            <a:r>
              <a:rPr lang="en-US" dirty="0" smtClean="0">
                <a:hlinkClick r:id="rId2"/>
              </a:rPr>
              <a:t>WWW.accounsel.com</a:t>
            </a:r>
            <a:endParaRPr lang="en-US" dirty="0" smtClean="0"/>
          </a:p>
          <a:p>
            <a:pPr indent="0">
              <a:lnSpc>
                <a:spcPts val="1300"/>
              </a:lnSpc>
            </a:pPr>
            <a:r>
              <a:rPr lang="en-US" dirty="0" smtClean="0"/>
              <a:t>If you would like a copy of this presentation, please email Andre at:</a:t>
            </a:r>
          </a:p>
          <a:p>
            <a:pPr indent="0">
              <a:lnSpc>
                <a:spcPts val="1300"/>
              </a:lnSpc>
            </a:pPr>
            <a:r>
              <a:rPr lang="en-US" dirty="0" smtClean="0">
                <a:solidFill>
                  <a:schemeClr val="accent1"/>
                </a:solidFill>
                <a:hlinkClick r:id="rId3"/>
              </a:rPr>
              <a:t>acastaybert@ac-counsel.com</a:t>
            </a:r>
            <a:endParaRPr lang="en-US" dirty="0" smtClean="0">
              <a:solidFill>
                <a:schemeClr val="accent1"/>
              </a:solidFill>
            </a:endParaRPr>
          </a:p>
          <a:p>
            <a:pPr>
              <a:lnSpc>
                <a:spcPct val="120000"/>
              </a:lnSpc>
            </a:pPr>
            <a:endParaRPr lang="en-US" dirty="0"/>
          </a:p>
          <a:p>
            <a:endParaRPr lang="en-US" dirty="0"/>
          </a:p>
        </p:txBody>
      </p:sp>
    </p:spTree>
    <p:extLst>
      <p:ext uri="{BB962C8B-B14F-4D97-AF65-F5344CB8AC3E}">
        <p14:creationId xmlns:p14="http://schemas.microsoft.com/office/powerpoint/2010/main" val="1448761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Trade Secrets Misappropriation Law?</a:t>
            </a:r>
            <a:endParaRPr lang="en-US" dirty="0"/>
          </a:p>
        </p:txBody>
      </p:sp>
      <p:sp>
        <p:nvSpPr>
          <p:cNvPr id="3" name="Content Placeholder 2"/>
          <p:cNvSpPr>
            <a:spLocks noGrp="1"/>
          </p:cNvSpPr>
          <p:nvPr>
            <p:ph idx="1"/>
          </p:nvPr>
        </p:nvSpPr>
        <p:spPr>
          <a:xfrm>
            <a:off x="1097280" y="2352674"/>
            <a:ext cx="10058400" cy="3516419"/>
          </a:xfrm>
        </p:spPr>
        <p:txBody>
          <a:bodyPr/>
          <a:lstStyle/>
          <a:p>
            <a:pPr>
              <a:buFont typeface="Wingdings" pitchFamily="2" charset="2"/>
              <a:buChar char="§"/>
            </a:pPr>
            <a:r>
              <a:rPr lang="en-US" sz="2400" dirty="0" smtClean="0"/>
              <a:t> Protects a firm’s interest in information that the firm has developed which is both confidential and commercially valuable.</a:t>
            </a:r>
          </a:p>
          <a:p>
            <a:pPr marL="0" indent="0">
              <a:buNone/>
            </a:pPr>
            <a:endParaRPr lang="en-US" sz="2400" dirty="0" smtClean="0"/>
          </a:p>
          <a:p>
            <a:pPr>
              <a:buFont typeface="Wingdings" pitchFamily="2" charset="2"/>
              <a:buChar char="§"/>
            </a:pPr>
            <a:r>
              <a:rPr lang="en-US" sz="2400" dirty="0" smtClean="0"/>
              <a:t> Protects such “trade secrets” against unauthorized acquisition, use, or disclosure by others, </a:t>
            </a:r>
            <a:r>
              <a:rPr lang="en-US" sz="2400" i="1" dirty="0" smtClean="0"/>
              <a:t>i.e.</a:t>
            </a:r>
            <a:r>
              <a:rPr lang="en-US" sz="2400" dirty="0" smtClean="0"/>
              <a:t>, misappropriation, even though they are neither patented or copyrighted nor patentable or copyrightable.</a:t>
            </a:r>
          </a:p>
          <a:p>
            <a:endParaRPr lang="en-US" dirty="0"/>
          </a:p>
        </p:txBody>
      </p:sp>
    </p:spTree>
    <p:extLst>
      <p:ext uri="{BB962C8B-B14F-4D97-AF65-F5344CB8AC3E}">
        <p14:creationId xmlns:p14="http://schemas.microsoft.com/office/powerpoint/2010/main" val="668724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UTSA Definition of Trade Secret</a:t>
            </a:r>
            <a:endParaRPr lang="en-US" dirty="0"/>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
            </a:pPr>
            <a:r>
              <a:rPr lang="en-US" dirty="0"/>
              <a:t>The Uniform Trade Secret Act “UTSA,” enacted by </a:t>
            </a:r>
            <a:r>
              <a:rPr lang="en-US" dirty="0" smtClean="0"/>
              <a:t>all </a:t>
            </a:r>
            <a:r>
              <a:rPr lang="en-US" dirty="0"/>
              <a:t>states and the District of </a:t>
            </a:r>
            <a:r>
              <a:rPr lang="en-US" dirty="0" smtClean="0"/>
              <a:t>Columbia, except </a:t>
            </a:r>
            <a:r>
              <a:rPr lang="en-US" dirty="0"/>
              <a:t>New York and </a:t>
            </a:r>
            <a:r>
              <a:rPr lang="en-US" dirty="0" smtClean="0"/>
              <a:t>Massachusetts, </a:t>
            </a:r>
            <a:r>
              <a:rPr lang="en-US" dirty="0"/>
              <a:t>defines a trade secret as:</a:t>
            </a:r>
          </a:p>
          <a:p>
            <a:pPr lvl="1">
              <a:lnSpc>
                <a:spcPct val="150000"/>
              </a:lnSpc>
            </a:pPr>
            <a:r>
              <a:rPr lang="en-US" sz="2000" dirty="0"/>
              <a:t>information, including a formula, pattern, compilation, program, device, method, technique, or </a:t>
            </a:r>
            <a:r>
              <a:rPr lang="en-US" sz="2000" dirty="0" smtClean="0"/>
              <a:t>process;</a:t>
            </a:r>
            <a:endParaRPr lang="en-US" sz="2000" dirty="0"/>
          </a:p>
          <a:p>
            <a:pPr lvl="1">
              <a:lnSpc>
                <a:spcPct val="150000"/>
              </a:lnSpc>
            </a:pPr>
            <a:r>
              <a:rPr lang="en-US" sz="2000" dirty="0"/>
              <a:t>that derives independent economic value, actual or potential, from not being generally known </a:t>
            </a:r>
            <a:r>
              <a:rPr lang="en-US" sz="2000" dirty="0" smtClean="0"/>
              <a:t>to, </a:t>
            </a:r>
            <a:r>
              <a:rPr lang="en-US" sz="2000" dirty="0"/>
              <a:t>or readily ascertainable </a:t>
            </a:r>
            <a:r>
              <a:rPr lang="en-US" sz="2000" dirty="0" smtClean="0"/>
              <a:t>through appropriate means, </a:t>
            </a:r>
            <a:r>
              <a:rPr lang="en-US" sz="2000" dirty="0"/>
              <a:t>by other persons who might obtain economic value from its disclosure or use; </a:t>
            </a:r>
            <a:r>
              <a:rPr lang="en-US" sz="2000" dirty="0" smtClean="0"/>
              <a:t>and</a:t>
            </a:r>
            <a:endParaRPr lang="en-US" sz="2000" dirty="0"/>
          </a:p>
          <a:p>
            <a:pPr lvl="1">
              <a:lnSpc>
                <a:spcPct val="150000"/>
              </a:lnSpc>
            </a:pPr>
            <a:r>
              <a:rPr lang="en-US" sz="2000" dirty="0" smtClean="0"/>
              <a:t>is </a:t>
            </a:r>
            <a:r>
              <a:rPr lang="en-US" sz="2000" dirty="0"/>
              <a:t>the subject of efforts that are reasonable under the circumstances to maintain its secrecy.</a:t>
            </a:r>
          </a:p>
        </p:txBody>
      </p:sp>
    </p:spTree>
    <p:extLst>
      <p:ext uri="{BB962C8B-B14F-4D97-AF65-F5344CB8AC3E}">
        <p14:creationId xmlns:p14="http://schemas.microsoft.com/office/powerpoint/2010/main" val="1298940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66709"/>
          </a:xfrm>
        </p:spPr>
        <p:txBody>
          <a:bodyPr/>
          <a:lstStyle/>
          <a:p>
            <a:r>
              <a:rPr lang="en-US" dirty="0" smtClean="0"/>
              <a:t>Trade secrets in New York</a:t>
            </a:r>
            <a:endParaRPr lang="en-US" dirty="0"/>
          </a:p>
        </p:txBody>
      </p:sp>
      <p:sp>
        <p:nvSpPr>
          <p:cNvPr id="3" name="Content Placeholder 2"/>
          <p:cNvSpPr>
            <a:spLocks noGrp="1"/>
          </p:cNvSpPr>
          <p:nvPr>
            <p:ph idx="1"/>
          </p:nvPr>
        </p:nvSpPr>
        <p:spPr>
          <a:xfrm>
            <a:off x="1097279" y="1733549"/>
            <a:ext cx="10208895" cy="4276725"/>
          </a:xfrm>
        </p:spPr>
        <p:txBody>
          <a:bodyPr>
            <a:normAutofit lnSpcReduction="10000"/>
          </a:bodyPr>
          <a:lstStyle/>
          <a:p>
            <a:pPr>
              <a:lnSpc>
                <a:spcPct val="160000"/>
              </a:lnSpc>
              <a:buFont typeface="Wingdings" panose="05000000000000000000" pitchFamily="2" charset="2"/>
              <a:buChar char="§"/>
            </a:pPr>
            <a:r>
              <a:rPr lang="en-US" dirty="0"/>
              <a:t>New York courts have adopted </a:t>
            </a:r>
            <a:r>
              <a:rPr lang="en-US" dirty="0" smtClean="0"/>
              <a:t>definition </a:t>
            </a:r>
            <a:r>
              <a:rPr lang="en-US" dirty="0"/>
              <a:t>from Restatement of Torts Section 757 </a:t>
            </a:r>
            <a:r>
              <a:rPr lang="en-US" dirty="0" smtClean="0"/>
              <a:t> —“</a:t>
            </a:r>
            <a:r>
              <a:rPr lang="en-US" dirty="0"/>
              <a:t>a trade secret consists of a formula, process, device or compilation which one uses in his business and which gives him an opportunity to obtain an advantage over competitors who do not know or use it.” </a:t>
            </a:r>
          </a:p>
          <a:p>
            <a:pPr>
              <a:lnSpc>
                <a:spcPct val="160000"/>
              </a:lnSpc>
              <a:buFont typeface="Wingdings" panose="05000000000000000000" pitchFamily="2" charset="2"/>
              <a:buChar char="§"/>
            </a:pPr>
            <a:r>
              <a:rPr lang="en-US" dirty="0" smtClean="0"/>
              <a:t> Unlike UTSA, New </a:t>
            </a:r>
            <a:r>
              <a:rPr lang="en-US" dirty="0"/>
              <a:t>York courts have held that trade secrets must </a:t>
            </a:r>
            <a:r>
              <a:rPr lang="en-US" dirty="0" smtClean="0"/>
              <a:t>usually consist </a:t>
            </a:r>
            <a:r>
              <a:rPr lang="en-US" dirty="0"/>
              <a:t>of ‘‘a process or device for continuous use in the operation of business.’’ </a:t>
            </a:r>
          </a:p>
          <a:p>
            <a:pPr>
              <a:lnSpc>
                <a:spcPct val="160000"/>
              </a:lnSpc>
              <a:buFont typeface="Wingdings" panose="05000000000000000000" pitchFamily="2" charset="2"/>
              <a:buChar char="§"/>
            </a:pPr>
            <a:r>
              <a:rPr lang="en-US" dirty="0" smtClean="0"/>
              <a:t>Abstract ‘‘</a:t>
            </a:r>
            <a:r>
              <a:rPr lang="en-US" dirty="0"/>
              <a:t>m</a:t>
            </a:r>
            <a:r>
              <a:rPr lang="en-US" dirty="0" smtClean="0"/>
              <a:t>arketing </a:t>
            </a:r>
            <a:r>
              <a:rPr lang="en-US" dirty="0"/>
              <a:t>concepts,’’ ‘‘new product ideas,’’ and ‘‘business possibilities or goals’’ may not qualify for trade secret protection.</a:t>
            </a:r>
          </a:p>
          <a:p>
            <a:endParaRPr lang="en-US" dirty="0"/>
          </a:p>
        </p:txBody>
      </p:sp>
    </p:spTree>
    <p:extLst>
      <p:ext uri="{BB962C8B-B14F-4D97-AF65-F5344CB8AC3E}">
        <p14:creationId xmlns:p14="http://schemas.microsoft.com/office/powerpoint/2010/main" val="1016944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Secrets in New York</a:t>
            </a:r>
            <a:endParaRPr lang="en-US" dirty="0"/>
          </a:p>
        </p:txBody>
      </p:sp>
      <p:sp>
        <p:nvSpPr>
          <p:cNvPr id="3" name="Content Placeholder 2"/>
          <p:cNvSpPr>
            <a:spLocks noGrp="1"/>
          </p:cNvSpPr>
          <p:nvPr>
            <p:ph idx="1"/>
          </p:nvPr>
        </p:nvSpPr>
        <p:spPr>
          <a:xfrm>
            <a:off x="1097280" y="1845734"/>
            <a:ext cx="10058400" cy="4719658"/>
          </a:xfrm>
        </p:spPr>
        <p:txBody>
          <a:bodyPr>
            <a:normAutofit/>
          </a:bodyPr>
          <a:lstStyle/>
          <a:p>
            <a:pPr marL="0" indent="0">
              <a:lnSpc>
                <a:spcPct val="150000"/>
              </a:lnSpc>
              <a:buNone/>
            </a:pPr>
            <a:r>
              <a:rPr lang="en-US" dirty="0" smtClean="0"/>
              <a:t>New </a:t>
            </a:r>
            <a:r>
              <a:rPr lang="en-US" dirty="0"/>
              <a:t>York follows §757 </a:t>
            </a:r>
            <a:r>
              <a:rPr lang="en-US" dirty="0" smtClean="0"/>
              <a:t>Restatement </a:t>
            </a:r>
            <a:r>
              <a:rPr lang="en-US" dirty="0"/>
              <a:t>of Torts (</a:t>
            </a:r>
            <a:r>
              <a:rPr lang="en-US" dirty="0" smtClean="0"/>
              <a:t>1939) factors:  </a:t>
            </a:r>
          </a:p>
          <a:p>
            <a:pPr marL="201168" lvl="1" indent="0">
              <a:lnSpc>
                <a:spcPct val="150000"/>
              </a:lnSpc>
              <a:buNone/>
            </a:pPr>
            <a:r>
              <a:rPr lang="en-US" dirty="0" smtClean="0"/>
              <a:t>(a</a:t>
            </a:r>
            <a:r>
              <a:rPr lang="en-US" dirty="0"/>
              <a:t>) the extent to which the information is known outside of [the] business; </a:t>
            </a:r>
          </a:p>
          <a:p>
            <a:pPr marL="201168" lvl="1" indent="0">
              <a:lnSpc>
                <a:spcPct val="150000"/>
              </a:lnSpc>
              <a:buNone/>
            </a:pPr>
            <a:r>
              <a:rPr lang="en-US" dirty="0" smtClean="0"/>
              <a:t>(b</a:t>
            </a:r>
            <a:r>
              <a:rPr lang="en-US" dirty="0"/>
              <a:t>) the extent to which it is known by employees and others involved in [the] business; </a:t>
            </a:r>
          </a:p>
          <a:p>
            <a:pPr marL="201168" lvl="1" indent="0">
              <a:lnSpc>
                <a:spcPct val="150000"/>
              </a:lnSpc>
              <a:buNone/>
            </a:pPr>
            <a:r>
              <a:rPr lang="en-US" dirty="0" smtClean="0"/>
              <a:t>(c</a:t>
            </a:r>
            <a:r>
              <a:rPr lang="en-US" dirty="0"/>
              <a:t>) the extent of measures taken </a:t>
            </a:r>
            <a:r>
              <a:rPr lang="en-US" dirty="0" smtClean="0"/>
              <a:t>to </a:t>
            </a:r>
            <a:r>
              <a:rPr lang="en-US" dirty="0"/>
              <a:t>guard the secrecy of the information; </a:t>
            </a:r>
          </a:p>
          <a:p>
            <a:pPr marL="201168" lvl="1" indent="0">
              <a:lnSpc>
                <a:spcPct val="150000"/>
              </a:lnSpc>
              <a:buNone/>
            </a:pPr>
            <a:r>
              <a:rPr lang="en-US" dirty="0" smtClean="0"/>
              <a:t>(d</a:t>
            </a:r>
            <a:r>
              <a:rPr lang="en-US" dirty="0"/>
              <a:t>) the value of the information to [the business] and its competitors; </a:t>
            </a:r>
          </a:p>
          <a:p>
            <a:pPr marL="201168" lvl="1" indent="0">
              <a:lnSpc>
                <a:spcPct val="150000"/>
              </a:lnSpc>
              <a:buNone/>
            </a:pPr>
            <a:r>
              <a:rPr lang="en-US" dirty="0" smtClean="0"/>
              <a:t>(e</a:t>
            </a:r>
            <a:r>
              <a:rPr lang="en-US" dirty="0"/>
              <a:t>) the amount of effort or money expended in developing the information; </a:t>
            </a:r>
          </a:p>
          <a:p>
            <a:pPr marL="201168" lvl="1" indent="0">
              <a:lnSpc>
                <a:spcPct val="150000"/>
              </a:lnSpc>
              <a:buNone/>
            </a:pPr>
            <a:r>
              <a:rPr lang="en-US" dirty="0" smtClean="0"/>
              <a:t>(f</a:t>
            </a:r>
            <a:r>
              <a:rPr lang="en-US" dirty="0"/>
              <a:t>) the ease or difficulty with which the information could be properly acquired or duplicated by others</a:t>
            </a:r>
            <a:r>
              <a:rPr lang="en-US" dirty="0" smtClean="0"/>
              <a:t>.</a:t>
            </a:r>
            <a:endParaRPr lang="en-US" dirty="0"/>
          </a:p>
          <a:p>
            <a:pPr>
              <a:lnSpc>
                <a:spcPct val="150000"/>
              </a:lnSpc>
              <a:buFont typeface="Wingdings" panose="05000000000000000000" pitchFamily="2" charset="2"/>
              <a:buChar char="§"/>
            </a:pPr>
            <a:endParaRPr lang="en-US" dirty="0"/>
          </a:p>
        </p:txBody>
      </p:sp>
    </p:spTree>
    <p:extLst>
      <p:ext uri="{BB962C8B-B14F-4D97-AF65-F5344CB8AC3E}">
        <p14:creationId xmlns:p14="http://schemas.microsoft.com/office/powerpoint/2010/main" val="4155538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Trade Secrets</a:t>
            </a:r>
            <a:endParaRPr lang="en-US" dirty="0"/>
          </a:p>
        </p:txBody>
      </p:sp>
      <p:sp>
        <p:nvSpPr>
          <p:cNvPr id="3" name="Content Placeholder 2"/>
          <p:cNvSpPr>
            <a:spLocks noGrp="1"/>
          </p:cNvSpPr>
          <p:nvPr>
            <p:ph sz="half" idx="1"/>
          </p:nvPr>
        </p:nvSpPr>
        <p:spPr/>
        <p:txBody>
          <a:bodyPr>
            <a:normAutofit/>
          </a:bodyPr>
          <a:lstStyle/>
          <a:p>
            <a:pPr lvl="1">
              <a:lnSpc>
                <a:spcPct val="150000"/>
              </a:lnSpc>
              <a:buFont typeface="Wingdings" panose="05000000000000000000" pitchFamily="2" charset="2"/>
              <a:buChar char="§"/>
            </a:pPr>
            <a:r>
              <a:rPr lang="en-US" sz="2000" dirty="0" smtClean="0"/>
              <a:t>R&amp;D information</a:t>
            </a:r>
          </a:p>
          <a:p>
            <a:pPr lvl="1">
              <a:lnSpc>
                <a:spcPct val="150000"/>
              </a:lnSpc>
              <a:buFont typeface="Wingdings" panose="05000000000000000000" pitchFamily="2" charset="2"/>
              <a:buChar char="§"/>
            </a:pPr>
            <a:r>
              <a:rPr lang="en-US" sz="2000" dirty="0" smtClean="0"/>
              <a:t>Design drawings</a:t>
            </a:r>
          </a:p>
          <a:p>
            <a:pPr lvl="1">
              <a:lnSpc>
                <a:spcPct val="150000"/>
              </a:lnSpc>
              <a:buFont typeface="Wingdings" panose="05000000000000000000" pitchFamily="2" charset="2"/>
              <a:buChar char="§"/>
            </a:pPr>
            <a:r>
              <a:rPr lang="en-US" sz="2000" dirty="0" smtClean="0"/>
              <a:t>Production machinery</a:t>
            </a:r>
          </a:p>
          <a:p>
            <a:pPr lvl="1">
              <a:lnSpc>
                <a:spcPct val="150000"/>
              </a:lnSpc>
              <a:buFont typeface="Wingdings" panose="05000000000000000000" pitchFamily="2" charset="2"/>
              <a:buChar char="§"/>
            </a:pPr>
            <a:r>
              <a:rPr lang="en-US" sz="2000" dirty="0" smtClean="0"/>
              <a:t>Source code</a:t>
            </a:r>
          </a:p>
          <a:p>
            <a:pPr lvl="1">
              <a:lnSpc>
                <a:spcPct val="150000"/>
              </a:lnSpc>
              <a:buFont typeface="Wingdings" panose="05000000000000000000" pitchFamily="2" charset="2"/>
              <a:buChar char="§"/>
            </a:pPr>
            <a:r>
              <a:rPr lang="en-US" sz="2000" dirty="0" smtClean="0"/>
              <a:t>IT system architecture</a:t>
            </a:r>
          </a:p>
          <a:p>
            <a:pPr lvl="1">
              <a:lnSpc>
                <a:spcPct val="150000"/>
              </a:lnSpc>
              <a:buFont typeface="Wingdings" panose="05000000000000000000" pitchFamily="2" charset="2"/>
              <a:buChar char="§"/>
            </a:pPr>
            <a:r>
              <a:rPr lang="en-US" sz="2000" dirty="0" smtClean="0"/>
              <a:t>Blue prints</a:t>
            </a:r>
          </a:p>
          <a:p>
            <a:pPr lvl="1">
              <a:lnSpc>
                <a:spcPct val="150000"/>
              </a:lnSpc>
              <a:buFont typeface="Wingdings" panose="05000000000000000000" pitchFamily="2" charset="2"/>
              <a:buChar char="§"/>
            </a:pPr>
            <a:r>
              <a:rPr lang="en-US" sz="2000" dirty="0" smtClean="0"/>
              <a:t>Product designs</a:t>
            </a:r>
          </a:p>
          <a:p>
            <a:pPr marL="201168" lvl="1" indent="0">
              <a:lnSpc>
                <a:spcPct val="150000"/>
              </a:lnSpc>
              <a:buNone/>
            </a:pPr>
            <a:endParaRPr lang="en-US" sz="2000" dirty="0"/>
          </a:p>
        </p:txBody>
      </p:sp>
      <p:sp>
        <p:nvSpPr>
          <p:cNvPr id="5" name="Content Placeholder 4"/>
          <p:cNvSpPr>
            <a:spLocks noGrp="1"/>
          </p:cNvSpPr>
          <p:nvPr>
            <p:ph sz="half" idx="2"/>
          </p:nvPr>
        </p:nvSpPr>
        <p:spPr/>
        <p:txBody>
          <a:bodyPr>
            <a:normAutofit/>
          </a:bodyPr>
          <a:lstStyle/>
          <a:p>
            <a:pPr lvl="1">
              <a:lnSpc>
                <a:spcPct val="150000"/>
              </a:lnSpc>
              <a:buFont typeface="Wingdings" panose="05000000000000000000" pitchFamily="2" charset="2"/>
              <a:buChar char="§"/>
            </a:pPr>
            <a:r>
              <a:rPr lang="en-US" sz="2000" dirty="0"/>
              <a:t>Manufacturing processes</a:t>
            </a:r>
          </a:p>
          <a:p>
            <a:pPr lvl="1">
              <a:lnSpc>
                <a:spcPct val="150000"/>
              </a:lnSpc>
              <a:buFont typeface="Wingdings" panose="05000000000000000000" pitchFamily="2" charset="2"/>
              <a:buChar char="§"/>
            </a:pPr>
            <a:r>
              <a:rPr lang="en-US" sz="2000" dirty="0"/>
              <a:t>Cost/price/margin data</a:t>
            </a:r>
          </a:p>
          <a:p>
            <a:pPr lvl="1">
              <a:lnSpc>
                <a:spcPct val="150000"/>
              </a:lnSpc>
              <a:buFont typeface="Wingdings" panose="05000000000000000000" pitchFamily="2" charset="2"/>
              <a:buChar char="§"/>
            </a:pPr>
            <a:r>
              <a:rPr lang="en-US" sz="2000" dirty="0"/>
              <a:t>Business plans</a:t>
            </a:r>
          </a:p>
          <a:p>
            <a:pPr lvl="1">
              <a:lnSpc>
                <a:spcPct val="150000"/>
              </a:lnSpc>
              <a:buFont typeface="Wingdings" panose="05000000000000000000" pitchFamily="2" charset="2"/>
              <a:buChar char="§"/>
            </a:pPr>
            <a:r>
              <a:rPr lang="en-US" sz="2000" dirty="0"/>
              <a:t>Market plans /research /studies/analyses</a:t>
            </a:r>
          </a:p>
          <a:p>
            <a:pPr lvl="1">
              <a:lnSpc>
                <a:spcPct val="150000"/>
              </a:lnSpc>
              <a:buFont typeface="Wingdings" panose="05000000000000000000" pitchFamily="2" charset="2"/>
              <a:buChar char="§"/>
            </a:pPr>
            <a:r>
              <a:rPr lang="en-US" sz="2000" dirty="0"/>
              <a:t>Customer lists </a:t>
            </a:r>
            <a:endParaRPr lang="en-US" sz="2000" dirty="0" smtClean="0"/>
          </a:p>
          <a:p>
            <a:pPr lvl="1">
              <a:lnSpc>
                <a:spcPct val="150000"/>
              </a:lnSpc>
              <a:buFont typeface="Wingdings" panose="05000000000000000000" pitchFamily="2" charset="2"/>
              <a:buChar char="§"/>
            </a:pPr>
            <a:r>
              <a:rPr lang="en-US" sz="2000" dirty="0" smtClean="0"/>
              <a:t>Customer information</a:t>
            </a:r>
          </a:p>
          <a:p>
            <a:pPr lvl="1">
              <a:lnSpc>
                <a:spcPct val="150000"/>
              </a:lnSpc>
              <a:buFont typeface="Wingdings" panose="05000000000000000000" pitchFamily="2" charset="2"/>
              <a:buChar char="§"/>
            </a:pPr>
            <a:r>
              <a:rPr lang="en-US" sz="2000" dirty="0" smtClean="0"/>
              <a:t>Customer support services</a:t>
            </a:r>
            <a:endParaRPr lang="en-US" sz="2000" dirty="0"/>
          </a:p>
          <a:p>
            <a:endParaRPr lang="en-US" dirty="0"/>
          </a:p>
        </p:txBody>
      </p:sp>
    </p:spTree>
    <p:extLst>
      <p:ext uri="{BB962C8B-B14F-4D97-AF65-F5344CB8AC3E}">
        <p14:creationId xmlns:p14="http://schemas.microsoft.com/office/powerpoint/2010/main" val="1257941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794</TotalTime>
  <Words>2825</Words>
  <Application>Microsoft Office PowerPoint</Application>
  <PresentationFormat>Custom</PresentationFormat>
  <Paragraphs>273</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Retrospect</vt:lpstr>
      <vt:lpstr>A Primer on  Trade Secrets Law  NYSBA CLE November 20, 2014</vt:lpstr>
      <vt:lpstr>Trade secrets: In the news…</vt:lpstr>
      <vt:lpstr>Increase in legislative activity </vt:lpstr>
      <vt:lpstr>What is the economic impact of trade secret theft to U.S. companies?</vt:lpstr>
      <vt:lpstr>What is Trade Secrets Misappropriation Law?</vt:lpstr>
      <vt:lpstr>The UTSA Definition of Trade Secret</vt:lpstr>
      <vt:lpstr>Trade secrets in New York</vt:lpstr>
      <vt:lpstr>Trade Secrets in New York</vt:lpstr>
      <vt:lpstr>Examples of Trade Secrets</vt:lpstr>
      <vt:lpstr>Economic Value</vt:lpstr>
      <vt:lpstr>What constitutes misappropriation? </vt:lpstr>
      <vt:lpstr>Wrongful acquisition?</vt:lpstr>
      <vt:lpstr>Defenses to Trade Secrets Misappropriation Generally </vt:lpstr>
      <vt:lpstr>Reasonable Precautions</vt:lpstr>
      <vt:lpstr>Improper Means</vt:lpstr>
      <vt:lpstr>The Computer Fraud and Abuse Act (CFAA)</vt:lpstr>
      <vt:lpstr>Acquisition by Memory Not a Defense</vt:lpstr>
      <vt:lpstr>Acquisition by Accident</vt:lpstr>
      <vt:lpstr>Unauthorized Use</vt:lpstr>
      <vt:lpstr>Proof of Acquisition and Use</vt:lpstr>
      <vt:lpstr>Preliminary and Permanent Injunctive Relief</vt:lpstr>
      <vt:lpstr>Inevitable Disclosure</vt:lpstr>
      <vt:lpstr>Remedies: Monetary Damages</vt:lpstr>
      <vt:lpstr>Additional Remedies</vt:lpstr>
      <vt:lpstr>Criminal penalties</vt:lpstr>
      <vt:lpstr>How should a potential trade secrets plaintiff proceed before litigation? </vt:lpstr>
      <vt:lpstr>Defenses:  Independent Development</vt:lpstr>
      <vt:lpstr>Defenses: Publicly Available Information</vt:lpstr>
      <vt:lpstr>Defenses: Reverse Engineering</vt:lpstr>
      <vt:lpstr>Defenses: Failure to Keep Information Secret</vt:lpstr>
      <vt:lpstr>Protecting Trade Secrets</vt:lpstr>
      <vt:lpstr>Protecting Trade Secrets</vt:lpstr>
      <vt:lpstr>Protecting Trade Secrets</vt:lpstr>
      <vt:lpstr>Practical Measures BYOD Policies </vt:lpstr>
      <vt:lpstr>Practical Measures Exit Interviews</vt:lpstr>
      <vt:lpstr>Practical Measures Exit Interviews</vt:lpstr>
      <vt:lpstr>Practical Measures Post-Termination Investigation</vt:lpstr>
      <vt:lpstr>Covenants Not to Compete</vt:lpstr>
      <vt:lpstr>Noncompete</vt:lpstr>
      <vt:lpstr>Reasonable Scope of Noncompete</vt:lpstr>
      <vt:lpstr>Other Suggested Provisions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Secrets Law 2014</dc:title>
  <dc:creator>Robert Axelrod</dc:creator>
  <cp:lastModifiedBy>Claudia</cp:lastModifiedBy>
  <cp:revision>43</cp:revision>
  <cp:lastPrinted>2014-11-20T05:53:14Z</cp:lastPrinted>
  <dcterms:created xsi:type="dcterms:W3CDTF">2014-10-23T14:48:52Z</dcterms:created>
  <dcterms:modified xsi:type="dcterms:W3CDTF">2015-01-27T20:56:44Z</dcterms:modified>
</cp:coreProperties>
</file>