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  <p:sldMasterId id="2147483686" r:id="rId2"/>
    <p:sldMasterId id="2147483685" r:id="rId3"/>
  </p:sldMasterIdLst>
  <p:notesMasterIdLst>
    <p:notesMasterId r:id="rId82"/>
  </p:notesMasterIdLst>
  <p:handoutMasterIdLst>
    <p:handoutMasterId r:id="rId83"/>
  </p:handoutMasterIdLst>
  <p:sldIdLst>
    <p:sldId id="274" r:id="rId4"/>
    <p:sldId id="257" r:id="rId5"/>
    <p:sldId id="275" r:id="rId6"/>
    <p:sldId id="433" r:id="rId7"/>
    <p:sldId id="484" r:id="rId8"/>
    <p:sldId id="435" r:id="rId9"/>
    <p:sldId id="492" r:id="rId10"/>
    <p:sldId id="485" r:id="rId11"/>
    <p:sldId id="486" r:id="rId12"/>
    <p:sldId id="280" r:id="rId13"/>
    <p:sldId id="284" r:id="rId14"/>
    <p:sldId id="493" r:id="rId15"/>
    <p:sldId id="281" r:id="rId16"/>
    <p:sldId id="461" r:id="rId17"/>
    <p:sldId id="380" r:id="rId18"/>
    <p:sldId id="376" r:id="rId19"/>
    <p:sldId id="382" r:id="rId20"/>
    <p:sldId id="478" r:id="rId21"/>
    <p:sldId id="383" r:id="rId22"/>
    <p:sldId id="494" r:id="rId23"/>
    <p:sldId id="379" r:id="rId24"/>
    <p:sldId id="495" r:id="rId25"/>
    <p:sldId id="373" r:id="rId26"/>
    <p:sldId id="286" r:id="rId27"/>
    <p:sldId id="462" r:id="rId28"/>
    <p:sldId id="497" r:id="rId29"/>
    <p:sldId id="487" r:id="rId30"/>
    <p:sldId id="470" r:id="rId31"/>
    <p:sldId id="469" r:id="rId32"/>
    <p:sldId id="472" r:id="rId33"/>
    <p:sldId id="440" r:id="rId34"/>
    <p:sldId id="476" r:id="rId35"/>
    <p:sldId id="475" r:id="rId36"/>
    <p:sldId id="477" r:id="rId37"/>
    <p:sldId id="443" r:id="rId38"/>
    <p:sldId id="444" r:id="rId39"/>
    <p:sldId id="448" r:id="rId40"/>
    <p:sldId id="449" r:id="rId41"/>
    <p:sldId id="499" r:id="rId42"/>
    <p:sldId id="498" r:id="rId43"/>
    <p:sldId id="488" r:id="rId44"/>
    <p:sldId id="473" r:id="rId45"/>
    <p:sldId id="387" r:id="rId46"/>
    <p:sldId id="302" r:id="rId47"/>
    <p:sldId id="335" r:id="rId48"/>
    <p:sldId id="392" r:id="rId49"/>
    <p:sldId id="304" r:id="rId50"/>
    <p:sldId id="395" r:id="rId51"/>
    <p:sldId id="396" r:id="rId52"/>
    <p:sldId id="397" r:id="rId53"/>
    <p:sldId id="398" r:id="rId54"/>
    <p:sldId id="305" r:id="rId55"/>
    <p:sldId id="309" r:id="rId56"/>
    <p:sldId id="393" r:id="rId57"/>
    <p:sldId id="345" r:id="rId58"/>
    <p:sldId id="496" r:id="rId59"/>
    <p:sldId id="389" r:id="rId60"/>
    <p:sldId id="431" r:id="rId61"/>
    <p:sldId id="489" r:id="rId62"/>
    <p:sldId id="501" r:id="rId63"/>
    <p:sldId id="502" r:id="rId64"/>
    <p:sldId id="503" r:id="rId65"/>
    <p:sldId id="506" r:id="rId66"/>
    <p:sldId id="508" r:id="rId67"/>
    <p:sldId id="504" r:id="rId68"/>
    <p:sldId id="511" r:id="rId69"/>
    <p:sldId id="513" r:id="rId70"/>
    <p:sldId id="515" r:id="rId71"/>
    <p:sldId id="517" r:id="rId72"/>
    <p:sldId id="463" r:id="rId73"/>
    <p:sldId id="490" r:id="rId74"/>
    <p:sldId id="453" r:id="rId75"/>
    <p:sldId id="465" r:id="rId76"/>
    <p:sldId id="464" r:id="rId77"/>
    <p:sldId id="491" r:id="rId78"/>
    <p:sldId id="455" r:id="rId79"/>
    <p:sldId id="468" r:id="rId80"/>
    <p:sldId id="480" r:id="rId81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3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3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3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3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3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66FF"/>
    <a:srgbClr val="969696"/>
    <a:srgbClr val="FFFF00"/>
    <a:srgbClr val="E1F51F"/>
    <a:srgbClr val="F3FBA3"/>
    <a:srgbClr val="FF0000"/>
    <a:srgbClr val="EBC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8" autoAdjust="0"/>
    <p:restoredTop sz="94663" autoAdjust="0"/>
  </p:normalViewPr>
  <p:slideViewPr>
    <p:cSldViewPr>
      <p:cViewPr>
        <p:scale>
          <a:sx n="100" d="100"/>
          <a:sy n="100" d="100"/>
        </p:scale>
        <p:origin x="-154" y="4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172" y="-102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l" defTabSz="966621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l" defTabSz="966621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spcBef>
                <a:spcPct val="0"/>
              </a:spcBef>
              <a:defRPr sz="1200"/>
            </a:lvl1pPr>
          </a:lstStyle>
          <a:p>
            <a:fld id="{4584BF8A-E75B-4593-A29F-E29B769331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71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229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BE212D1A-09F6-4EC4-AD3F-5EBBD247BB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5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34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16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82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70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38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81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74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03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10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36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5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32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87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19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81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43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92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14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47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28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5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196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9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928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76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554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734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825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750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276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6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80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830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592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10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27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58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089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532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380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410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99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423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052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857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82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741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377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129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242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287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256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28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7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6746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786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417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366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550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4550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5205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7644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595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37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0408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9527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0835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454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3877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7178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7409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1075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1250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77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48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6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63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563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563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34D982-85B3-4265-9BC1-4F2B7BCC4E4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56359" name="Group 7"/>
          <p:cNvGrpSpPr>
            <a:grpSpLocks/>
          </p:cNvGrpSpPr>
          <p:nvPr/>
        </p:nvGrpSpPr>
        <p:grpSpPr bwMode="auto">
          <a:xfrm>
            <a:off x="228600" y="2889260"/>
            <a:ext cx="8610600" cy="201613"/>
            <a:chOff x="144" y="1680"/>
            <a:chExt cx="5424" cy="144"/>
          </a:xfrm>
        </p:grpSpPr>
        <p:sp>
          <p:nvSpPr>
            <p:cNvPr id="356360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61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62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6363" name="Rectangle 11"/>
          <p:cNvSpPr>
            <a:spLocks noChangeArrowheads="1"/>
          </p:cNvSpPr>
          <p:nvPr/>
        </p:nvSpPr>
        <p:spPr bwMode="auto">
          <a:xfrm>
            <a:off x="838200" y="1371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Intellectual Property:</a:t>
            </a:r>
            <a:br>
              <a:rPr lang="en-US" sz="4400">
                <a:solidFill>
                  <a:schemeClr val="tx2"/>
                </a:solidFill>
                <a:cs typeface="Arial" charset="0"/>
              </a:rPr>
            </a:br>
            <a:r>
              <a:rPr lang="en-US" sz="4400">
                <a:solidFill>
                  <a:schemeClr val="tx2"/>
                </a:solidFill>
                <a:cs typeface="Arial" charset="0"/>
              </a:rPr>
              <a:t>Claiming Your Creative Rights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444A-22B1-46C7-9057-94C4FADFA0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9"/>
            <a:ext cx="2057400" cy="6308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9"/>
            <a:ext cx="6019800" cy="6308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AC6BB-AAD0-41BA-9189-E00B3EFB56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914400"/>
          </a:xfrm>
        </p:spPr>
        <p:txBody>
          <a:bodyPr/>
          <a:lstStyle>
            <a:lvl1pPr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270250"/>
            <a:ext cx="6400800" cy="2209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35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A49A108-8D4B-4C44-9CD8-F3B56008DA9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63527" name="Group 7"/>
          <p:cNvGrpSpPr>
            <a:grpSpLocks/>
          </p:cNvGrpSpPr>
          <p:nvPr/>
        </p:nvGrpSpPr>
        <p:grpSpPr bwMode="auto">
          <a:xfrm>
            <a:off x="228600" y="2889260"/>
            <a:ext cx="8610600" cy="201613"/>
            <a:chOff x="144" y="1680"/>
            <a:chExt cx="5424" cy="144"/>
          </a:xfrm>
        </p:grpSpPr>
        <p:sp>
          <p:nvSpPr>
            <p:cNvPr id="36352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52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53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2C745-947F-4F09-8089-D0CADBACD7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3B781-8D4B-46DA-BD2F-43DE0CAE7D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E0460-7B50-4EA7-BD69-F82B1E31B6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85FA6-10E6-4D43-9779-0EE8B31A89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71FF5-6F51-4DE3-849A-1A6237ECCF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181FA-C89A-4505-912A-740B2EB5E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D2A14-CF72-448D-B142-2790F1C4B0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B28E0-83E3-4A40-B802-10C670D4D8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EF8C3-7DDC-4759-8353-268B11CE92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24D40-704A-4024-AC7B-B10DFD455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6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5" y="1600206"/>
            <a:ext cx="6021387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078B7-0353-4864-AE99-77FE8A732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8F978-8588-4FBB-9143-8D061407FE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6AEBF-70FD-4839-B7D8-D32812A6DF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E70D1-47DB-4B94-9DBA-F60920236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695ED-58D9-4C84-A01C-2BDE1FE1F5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262A3-5721-4B7F-93C8-EDE20D0E7E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D49CE-E069-438D-9367-EFE61BA020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8697-9A46-4362-8DA3-CF5EC5856C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6504D-57C6-4262-B552-C0B868F31D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99E39-57BE-4A3B-BC4B-1138A75E7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77FCE-2B83-44D1-9405-95BFE9F262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4D40E-AFDE-4A49-AB33-E3CED3BAC3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1A053-2CD8-4295-AFAB-CCE61401AE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5823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5823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AA68D-1FF5-4459-B20E-ED9B8D2B9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1FD80-BAB4-4B42-B9A2-9A51A30C4B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CD714-8C2F-42DC-BE8E-82E4C94562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5670E-614C-4D39-82AB-568572A2E6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2C734-EAD5-4098-B462-319B12A93F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A2879-19B4-4B8D-8691-4A1D7DBCB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2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582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/>
            </a:lvl1pPr>
          </a:lstStyle>
          <a:p>
            <a:endParaRPr lang="en-US"/>
          </a:p>
        </p:txBody>
      </p:sp>
      <p:sp>
        <p:nvSpPr>
          <p:cNvPr id="355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endParaRPr lang="en-US"/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fld id="{96C1D036-D5B5-4E30-A13A-6C194BEF1A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5533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5533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3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5533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411322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/>
            </a:lvl1pPr>
          </a:lstStyle>
          <a:p>
            <a:endParaRPr lang="en-US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endParaRPr lang="en-US"/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fld id="{91198B3E-3C14-4D50-BFA7-DB72142EF0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6250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6250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62507" name="Rectangle 11"/>
          <p:cNvSpPr>
            <a:spLocks noChangeArrowheads="1"/>
          </p:cNvSpPr>
          <p:nvPr/>
        </p:nvSpPr>
        <p:spPr bwMode="auto">
          <a:xfrm>
            <a:off x="990600" y="1600200"/>
            <a:ext cx="731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000">
                <a:cs typeface="Arial" charset="0"/>
              </a:rPr>
              <a:t>Click to edit Master subtitle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F82C678-AB62-4172-89C2-EE3490C884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pyright.gov/" TargetMode="External"/><Relationship Id="rId3" Type="http://schemas.openxmlformats.org/officeDocument/2006/relationships/hyperlink" Target="http://www.uspto.gov/" TargetMode="External"/><Relationship Id="rId7" Type="http://schemas.openxmlformats.org/officeDocument/2006/relationships/hyperlink" Target="http://www.inta.org/TrademarkBasics/Documents/INTATMBasicsBrochure.pdf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a.org/" TargetMode="External"/><Relationship Id="rId11" Type="http://schemas.openxmlformats.org/officeDocument/2006/relationships/hyperlink" Target="http://www.dos.ny.gov/%0bcorps/index.html" TargetMode="External"/><Relationship Id="rId5" Type="http://schemas.openxmlformats.org/officeDocument/2006/relationships/hyperlink" Target="http://www.uspto.gov/inventors/index.jsp" TargetMode="External"/><Relationship Id="rId10" Type="http://schemas.openxmlformats.org/officeDocument/2006/relationships/hyperlink" Target="http://www.uspto.gov/%0binventors/state_resources/new_york.jsp" TargetMode="External"/><Relationship Id="rId4" Type="http://schemas.openxmlformats.org/officeDocument/2006/relationships/hyperlink" Target="http://www.uspto.gov/trademarks/basics/index.jsp" TargetMode="External"/><Relationship Id="rId9" Type="http://schemas.openxmlformats.org/officeDocument/2006/relationships/hyperlink" Target="http://www.copyright.gov/circs/circ01.pdf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newyork.bbb.org/%0bhow-to-find-a-lawyer-in-nyc/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bcny.org/get-legal-help/overview" TargetMode="External"/><Relationship Id="rId4" Type="http://schemas.openxmlformats.org/officeDocument/2006/relationships/hyperlink" Target="http://www.nysba.org/Content/NavigationMenu/PublicResources/NeedaLawyer/Hire_an_Attorney.htm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mailto:nelp@nycbar.org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5" y="3429010"/>
            <a:ext cx="6275387" cy="20177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2"/>
                </a:solidFill>
              </a:rPr>
              <a:t>December 10, 2014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/>
              <a:t>Andre </a:t>
            </a:r>
            <a:r>
              <a:rPr lang="en-US" dirty="0" err="1" smtClean="0"/>
              <a:t>Castaybert</a:t>
            </a:r>
            <a:r>
              <a:rPr lang="en-US" dirty="0" smtClean="0"/>
              <a:t>, Esq.</a:t>
            </a:r>
          </a:p>
          <a:p>
            <a:pPr>
              <a:spcBef>
                <a:spcPts val="0"/>
              </a:spcBef>
            </a:pPr>
            <a:r>
              <a:rPr lang="en-US" sz="1800" dirty="0" err="1" smtClean="0"/>
              <a:t>Castaybert</a:t>
            </a:r>
            <a:r>
              <a:rPr lang="en-US" sz="1800" dirty="0" smtClean="0"/>
              <a:t> PLLC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Samantha Rothaus, Esq.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Gottlieb, Rackman &amp; Reisman, P.C.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Jason Wachter, Esq.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Gottlieb, Rackman &amp; Reisman, P.C.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4C4A-BCBF-49A2-8D4D-3A5615C6B6C6}" type="slidenum">
              <a:rPr lang="en-US"/>
              <a:pPr/>
              <a:t>10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a Trademark?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5813"/>
            <a:ext cx="8686800" cy="3886200"/>
          </a:xfrm>
          <a:noFill/>
        </p:spPr>
        <p:txBody>
          <a:bodyPr/>
          <a:lstStyle/>
          <a:p>
            <a:pPr>
              <a:spcAft>
                <a:spcPct val="20000"/>
              </a:spcAft>
              <a:buFont typeface="Wingdings" pitchFamily="2" charset="2"/>
              <a:buNone/>
            </a:pPr>
            <a:r>
              <a:rPr lang="en-US"/>
              <a:t>	Any “word, name, symbol or device, or combination thereof” that is used:</a:t>
            </a:r>
          </a:p>
          <a:p>
            <a:pPr lvl="1">
              <a:spcAft>
                <a:spcPct val="20000"/>
              </a:spcAft>
            </a:pPr>
            <a:r>
              <a:rPr lang="en-US"/>
              <a:t>To identify and distinguish goods or services from those manufactured, sold or offered by others, and </a:t>
            </a:r>
          </a:p>
          <a:p>
            <a:pPr lvl="1">
              <a:spcAft>
                <a:spcPct val="20000"/>
              </a:spcAft>
            </a:pPr>
            <a:r>
              <a:rPr lang="en-US"/>
              <a:t>To indicate the source of the goods and services.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C807-8B8E-4029-B2AB-D62873D95BB3}" type="slidenum">
              <a:rPr lang="en-US"/>
              <a:pPr/>
              <a:t>11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914400"/>
            <a:ext cx="8686800" cy="609600"/>
          </a:xfrm>
          <a:noFill/>
        </p:spPr>
        <p:txBody>
          <a:bodyPr/>
          <a:lstStyle/>
          <a:p>
            <a:r>
              <a:rPr lang="en-US" sz="4000" dirty="0"/>
              <a:t>Why Are Trademarks Legally Protected?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9" y="2074862"/>
            <a:ext cx="8158162" cy="3640138"/>
          </a:xfrm>
          <a:noFill/>
        </p:spPr>
        <p:txBody>
          <a:bodyPr/>
          <a:lstStyle/>
          <a:p>
            <a:r>
              <a:rPr lang="en-US" dirty="0"/>
              <a:t>Help consumers by allowing them to:</a:t>
            </a:r>
          </a:p>
          <a:p>
            <a:pPr lvl="1"/>
            <a:r>
              <a:rPr lang="en-US" dirty="0"/>
              <a:t>Distinguish among goods and services</a:t>
            </a:r>
          </a:p>
          <a:p>
            <a:pPr lvl="1"/>
            <a:r>
              <a:rPr lang="en-US" dirty="0"/>
              <a:t>Seek out desired sources of goods</a:t>
            </a:r>
          </a:p>
          <a:p>
            <a:pPr lvl="1"/>
            <a:r>
              <a:rPr lang="en-US" dirty="0"/>
              <a:t>Avoid undesirable sources</a:t>
            </a:r>
          </a:p>
          <a:p>
            <a:r>
              <a:rPr lang="en-US" dirty="0"/>
              <a:t>Help business owners and grow commerce</a:t>
            </a:r>
          </a:p>
          <a:p>
            <a:pPr lvl="1"/>
            <a:r>
              <a:rPr lang="en-US" dirty="0"/>
              <a:t>Protect goodwill developed by businesses</a:t>
            </a:r>
          </a:p>
          <a:p>
            <a:pPr lvl="1"/>
            <a:r>
              <a:rPr lang="en-US" dirty="0"/>
              <a:t>Encourage investment and creativity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E72E-93A7-4B2C-8AA6-F844DF6E8654}" type="slidenum">
              <a:rPr lang="en-US"/>
              <a:pPr/>
              <a:t>12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912813"/>
            <a:ext cx="8686800" cy="609600"/>
          </a:xfrm>
          <a:noFill/>
        </p:spPr>
        <p:txBody>
          <a:bodyPr/>
          <a:lstStyle/>
          <a:p>
            <a:r>
              <a:rPr lang="en-US" sz="4000"/>
              <a:t>What Legal Rights Do Trademarks Provide?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b="1"/>
              <a:t>Trademark law generally grants</a:t>
            </a:r>
            <a:r>
              <a:rPr lang="en-US" sz="3200"/>
              <a:t>:</a:t>
            </a:r>
          </a:p>
          <a:p>
            <a:pPr lvl="1">
              <a:lnSpc>
                <a:spcPct val="80000"/>
              </a:lnSpc>
            </a:pPr>
            <a:r>
              <a:rPr lang="en-US" sz="2800" b="1" u="sng"/>
              <a:t>exclusive</a:t>
            </a:r>
            <a:r>
              <a:rPr lang="en-US" sz="2800"/>
              <a:t> trademark rights </a:t>
            </a:r>
          </a:p>
          <a:p>
            <a:pPr lvl="1">
              <a:lnSpc>
                <a:spcPct val="80000"/>
              </a:lnSpc>
            </a:pPr>
            <a:r>
              <a:rPr lang="en-US" sz="2800"/>
              <a:t>to the </a:t>
            </a:r>
            <a:r>
              <a:rPr lang="en-US" sz="2800" b="1" u="sng"/>
              <a:t>first</a:t>
            </a:r>
            <a:r>
              <a:rPr lang="en-US" sz="2800"/>
              <a:t> user </a:t>
            </a:r>
          </a:p>
          <a:p>
            <a:pPr lvl="1">
              <a:lnSpc>
                <a:spcPct val="80000"/>
              </a:lnSpc>
            </a:pPr>
            <a:r>
              <a:rPr lang="en-US" sz="2800"/>
              <a:t>of a </a:t>
            </a:r>
            <a:r>
              <a:rPr lang="en-US" sz="2800" b="1" u="sng"/>
              <a:t>particular distinctive symbol</a:t>
            </a:r>
            <a:r>
              <a:rPr lang="en-US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800"/>
              <a:t>to identify a given </a:t>
            </a:r>
            <a:r>
              <a:rPr lang="en-US" sz="2800" b="1" u="sng"/>
              <a:t>category</a:t>
            </a:r>
            <a:r>
              <a:rPr lang="en-US" sz="2800"/>
              <a:t> of goods or services</a:t>
            </a:r>
          </a:p>
          <a:p>
            <a:pPr lvl="1">
              <a:lnSpc>
                <a:spcPct val="80000"/>
              </a:lnSpc>
            </a:pPr>
            <a:r>
              <a:rPr lang="en-US" sz="2800"/>
              <a:t>in the </a:t>
            </a:r>
            <a:r>
              <a:rPr lang="en-US" sz="2800" b="1" u="sng"/>
              <a:t>geographic</a:t>
            </a:r>
            <a:r>
              <a:rPr lang="en-US" sz="2800" u="sng"/>
              <a:t> </a:t>
            </a:r>
            <a:r>
              <a:rPr lang="en-US" sz="2800" b="1" u="sng"/>
              <a:t>areas</a:t>
            </a:r>
            <a:r>
              <a:rPr lang="en-US" sz="2800"/>
              <a:t> in which it is used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7F4C-9327-4E34-B5AA-682ADC42CC35}" type="slidenum">
              <a:rPr lang="en-US"/>
              <a:pPr/>
              <a:t>13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838200"/>
            <a:ext cx="8686800" cy="609600"/>
          </a:xfrm>
          <a:noFill/>
        </p:spPr>
        <p:txBody>
          <a:bodyPr/>
          <a:lstStyle/>
          <a:p>
            <a:r>
              <a:rPr lang="en-US" sz="4000"/>
              <a:t>What Can Be a Trademark?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2055823"/>
            <a:ext cx="8083550" cy="4441825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Words</a:t>
            </a:r>
          </a:p>
          <a:p>
            <a:pPr>
              <a:lnSpc>
                <a:spcPct val="80000"/>
              </a:lnSpc>
            </a:pPr>
            <a:r>
              <a:rPr lang="en-US"/>
              <a:t>Logos and designs </a:t>
            </a:r>
          </a:p>
          <a:p>
            <a:pPr>
              <a:lnSpc>
                <a:spcPct val="80000"/>
              </a:lnSpc>
            </a:pPr>
            <a:r>
              <a:rPr lang="en-US"/>
              <a:t>Letters and/or numbers</a:t>
            </a:r>
          </a:p>
          <a:p>
            <a:pPr>
              <a:lnSpc>
                <a:spcPct val="80000"/>
              </a:lnSpc>
            </a:pPr>
            <a:r>
              <a:rPr lang="en-US"/>
              <a:t>Slogans </a:t>
            </a:r>
          </a:p>
          <a:p>
            <a:pPr>
              <a:lnSpc>
                <a:spcPct val="80000"/>
              </a:lnSpc>
            </a:pPr>
            <a:r>
              <a:rPr lang="en-US"/>
              <a:t>Color on a particular product or service</a:t>
            </a:r>
          </a:p>
          <a:p>
            <a:pPr>
              <a:lnSpc>
                <a:spcPct val="80000"/>
              </a:lnSpc>
            </a:pPr>
            <a:r>
              <a:rPr lang="en-US"/>
              <a:t>Product and package configurations (called “trade dress”)</a:t>
            </a:r>
          </a:p>
          <a:p>
            <a:pPr>
              <a:lnSpc>
                <a:spcPct val="80000"/>
              </a:lnSpc>
            </a:pPr>
            <a:r>
              <a:rPr lang="en-US"/>
              <a:t>Sounds</a:t>
            </a:r>
          </a:p>
          <a:p>
            <a:pPr>
              <a:lnSpc>
                <a:spcPct val="80000"/>
              </a:lnSpc>
            </a:pPr>
            <a:r>
              <a:rPr lang="en-US"/>
              <a:t>Fragrance applied to goods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70BC-22B8-4AEF-BF9B-E190A7051EB9}" type="slidenum">
              <a:rPr lang="en-US"/>
              <a:pPr/>
              <a:t>14</a:t>
            </a:fld>
            <a:endParaRPr lang="en-US"/>
          </a:p>
        </p:txBody>
      </p:sp>
      <p:pic>
        <p:nvPicPr>
          <p:cNvPr id="2949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2055823"/>
            <a:ext cx="2819400" cy="1550987"/>
          </a:xfrm>
          <a:noFill/>
          <a:ln/>
        </p:spPr>
      </p:pic>
      <p:pic>
        <p:nvPicPr>
          <p:cNvPr id="294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5" y="3581400"/>
            <a:ext cx="20304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492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2" y="4191010"/>
            <a:ext cx="2619375" cy="90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949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5" y="1600210"/>
            <a:ext cx="1700213" cy="170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9492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886210"/>
            <a:ext cx="2514600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77BD-9C4A-40C1-8027-8A9682E2620F}" type="slidenum">
              <a:rPr lang="en-US"/>
              <a:pPr/>
              <a:t>15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912813"/>
            <a:ext cx="8686800" cy="609600"/>
          </a:xfrm>
          <a:noFill/>
        </p:spPr>
        <p:txBody>
          <a:bodyPr/>
          <a:lstStyle/>
          <a:p>
            <a:r>
              <a:rPr lang="en-US" sz="4000"/>
              <a:t>What Cannot Be Used As Trademarks?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3"/>
            <a:ext cx="8229600" cy="4352925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Marks that are “confusingly similar” to another pre-existing trademark used on the same type of goods or services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Marks that are: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Deceptive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Immoral or scandalous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Disparaging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Suggestive of a false connection with a Person, Institution, Belief or Symbol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Certain other categories…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/>
              <a:t>Marks that are functional</a:t>
            </a:r>
          </a:p>
          <a:p>
            <a:pPr lvl="1">
              <a:lnSpc>
                <a:spcPct val="80000"/>
              </a:lnSpc>
            </a:pPr>
            <a:r>
              <a:rPr lang="en-US" sz="1800" u="sng" dirty="0"/>
              <a:t>Example</a:t>
            </a:r>
            <a:r>
              <a:rPr lang="en-US" sz="1800" dirty="0"/>
              <a:t>: Rolls-Royce front grille ruled non-functional – served no function</a:t>
            </a:r>
          </a:p>
          <a:p>
            <a:pPr lvl="1">
              <a:lnSpc>
                <a:spcPct val="80000"/>
              </a:lnSpc>
            </a:pPr>
            <a:r>
              <a:rPr lang="en-US" sz="1800" u="sng" dirty="0"/>
              <a:t>Example</a:t>
            </a:r>
            <a:r>
              <a:rPr lang="en-US" sz="1800" dirty="0"/>
              <a:t>: Pink color of </a:t>
            </a:r>
            <a:r>
              <a:rPr lang="en-US" sz="1800" dirty="0" err="1"/>
              <a:t>Pepto</a:t>
            </a:r>
            <a:r>
              <a:rPr lang="en-US" sz="1800" dirty="0"/>
              <a:t> </a:t>
            </a:r>
            <a:r>
              <a:rPr lang="en-US" sz="1800" dirty="0" err="1"/>
              <a:t>Bismol</a:t>
            </a:r>
            <a:r>
              <a:rPr lang="en-US" sz="1800" dirty="0"/>
              <a:t> ruled functional – color was soothing to patients</a:t>
            </a:r>
            <a:endParaRPr lang="en-US" sz="1800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EFD2-74B8-49A7-B80B-D1DF1ADAC83D}" type="slidenum">
              <a:rPr lang="en-US"/>
              <a:pPr/>
              <a:t>16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912813"/>
            <a:ext cx="8686800" cy="609600"/>
          </a:xfrm>
          <a:noFill/>
        </p:spPr>
        <p:txBody>
          <a:bodyPr/>
          <a:lstStyle/>
          <a:p>
            <a:r>
              <a:rPr lang="en-US" sz="4000"/>
              <a:t>A Trademark Must Be Distinctive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5823"/>
            <a:ext cx="8229600" cy="4352925"/>
          </a:xfrm>
          <a:noFill/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sz="2400" dirty="0"/>
              <a:t>“Distinctiveness” is measured along a spectrum:</a:t>
            </a:r>
          </a:p>
          <a:p>
            <a:pPr>
              <a:spcAft>
                <a:spcPct val="20000"/>
              </a:spcAft>
            </a:pPr>
            <a:r>
              <a:rPr lang="en-US" sz="2400" u="sng" dirty="0"/>
              <a:t>Inherently Distinctive Marks</a:t>
            </a:r>
          </a:p>
          <a:p>
            <a:pPr lvl="1"/>
            <a:r>
              <a:rPr lang="en-US" sz="1800" dirty="0"/>
              <a:t>Can automatically be used as trademarks</a:t>
            </a:r>
          </a:p>
          <a:p>
            <a:pPr lvl="1">
              <a:spcBef>
                <a:spcPct val="40000"/>
              </a:spcBef>
            </a:pPr>
            <a:r>
              <a:rPr lang="en-US" sz="1800" u="sng" dirty="0"/>
              <a:t>Fanciful Marks</a:t>
            </a:r>
            <a:r>
              <a:rPr lang="en-US" sz="1800" dirty="0"/>
              <a:t>: </a:t>
            </a:r>
            <a:r>
              <a:rPr lang="en-US" sz="1600" dirty="0"/>
              <a:t>Has no meaning other than as the identifying symbol for a particular brand </a:t>
            </a:r>
          </a:p>
          <a:p>
            <a:pPr lvl="2"/>
            <a:r>
              <a:rPr lang="en-US" sz="1400" u="sng" dirty="0"/>
              <a:t>Examples</a:t>
            </a:r>
            <a:r>
              <a:rPr lang="en-US" sz="1400" dirty="0"/>
              <a:t>: KODAK, EXXON, PEPSI</a:t>
            </a:r>
          </a:p>
          <a:p>
            <a:pPr lvl="1">
              <a:spcBef>
                <a:spcPct val="40000"/>
              </a:spcBef>
            </a:pPr>
            <a:r>
              <a:rPr lang="en-US" sz="1800" u="sng" dirty="0"/>
              <a:t>Arbitrary Marks</a:t>
            </a:r>
            <a:r>
              <a:rPr lang="en-US" sz="1800" dirty="0"/>
              <a:t>: </a:t>
            </a:r>
            <a:r>
              <a:rPr lang="en-US" sz="1600" dirty="0"/>
              <a:t>Existing word that bears no relation to the associated product</a:t>
            </a:r>
          </a:p>
          <a:p>
            <a:pPr lvl="2"/>
            <a:r>
              <a:rPr lang="en-US" sz="1400" u="sng" dirty="0"/>
              <a:t>Examples</a:t>
            </a:r>
            <a:r>
              <a:rPr lang="en-US" sz="1400" dirty="0"/>
              <a:t>: APPLE for computers, YAHOO! for a search engine, CAMEL for cigarettes</a:t>
            </a:r>
          </a:p>
          <a:p>
            <a:pPr lvl="1">
              <a:spcBef>
                <a:spcPct val="40000"/>
              </a:spcBef>
            </a:pPr>
            <a:r>
              <a:rPr lang="en-US" sz="1800" u="sng" dirty="0"/>
              <a:t>Suggestive Marks</a:t>
            </a:r>
            <a:r>
              <a:rPr lang="en-US" sz="1800" dirty="0"/>
              <a:t>: </a:t>
            </a:r>
            <a:r>
              <a:rPr lang="en-US" sz="1600" dirty="0"/>
              <a:t>Mark that hints at the characteristics of the product, but interpretation requires a degree of imagination (i.e., the mark is indirectly descriptive)</a:t>
            </a:r>
          </a:p>
          <a:p>
            <a:pPr lvl="2"/>
            <a:r>
              <a:rPr lang="en-US" sz="1400" u="sng" dirty="0"/>
              <a:t>Examples</a:t>
            </a:r>
            <a:r>
              <a:rPr lang="en-US" sz="1400" dirty="0"/>
              <a:t>: COPPERTONE, </a:t>
            </a:r>
            <a:r>
              <a:rPr lang="en-US" sz="1400" dirty="0" smtClean="0"/>
              <a:t>GREYHOUND, MUSTANG</a:t>
            </a:r>
            <a:endParaRPr lang="en-US" sz="1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525B-2C50-48B5-B5EC-8E65FE592C36}" type="slidenum">
              <a:rPr lang="en-US"/>
              <a:pPr/>
              <a:t>17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Distinctiveness Spectrum: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055813"/>
            <a:ext cx="8686800" cy="4114800"/>
          </a:xfrm>
          <a:noFill/>
        </p:spPr>
        <p:txBody>
          <a:bodyPr/>
          <a:lstStyle/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u="sng"/>
              <a:t>Marks Capable of Becoming Distinctive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Descriptive Marks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Marks that appear to describe the product they identify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Marks that appear to describe the geographical location from which the goods or services emanate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Marks that are primarily merely a surname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Marks that are laudatory or commonly used in connection with the relevant type of goods or services</a:t>
            </a:r>
          </a:p>
          <a:p>
            <a:pPr lvl="1">
              <a:lnSpc>
                <a:spcPct val="90000"/>
              </a:lnSpc>
            </a:pPr>
            <a:r>
              <a:rPr lang="en-US" sz="2000" u="sng"/>
              <a:t>Examples</a:t>
            </a:r>
            <a:r>
              <a:rPr lang="en-US" sz="2000"/>
              <a:t>: CHAP STICK, KENTUCKY FRIED CHICKEN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Descriptive Marks can only be protected if they have achieved “</a:t>
            </a:r>
            <a:r>
              <a:rPr lang="en-US" sz="2000" u="sng"/>
              <a:t>Secondary Meaning</a:t>
            </a:r>
            <a:r>
              <a:rPr lang="en-US" sz="2000"/>
              <a:t>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EF87-A60D-414E-B520-6B1787323302}" type="slidenum">
              <a:rPr lang="en-US"/>
              <a:pPr/>
              <a:t>18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Distinctiveness Spectrum: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055813"/>
            <a:ext cx="8686800" cy="4114800"/>
          </a:xfrm>
          <a:noFill/>
        </p:spPr>
        <p:txBody>
          <a:bodyPr/>
          <a:lstStyle/>
          <a:p>
            <a:pPr>
              <a:spcAft>
                <a:spcPct val="10000"/>
              </a:spcAft>
            </a:pPr>
            <a:r>
              <a:rPr lang="en-US" dirty="0"/>
              <a:t>“Secondary Meaning</a:t>
            </a:r>
            <a:r>
              <a:rPr lang="en-US" dirty="0" smtClean="0"/>
              <a:t>” of Descriptive Marks</a:t>
            </a:r>
            <a:endParaRPr lang="en-US" dirty="0"/>
          </a:p>
          <a:p>
            <a:pPr lvl="1">
              <a:spcAft>
                <a:spcPct val="10000"/>
              </a:spcAft>
            </a:pPr>
            <a:r>
              <a:rPr lang="en-US" dirty="0"/>
              <a:t>Exists if consumers mentally associate or recognize the words of the mark as denoting a single source for the product</a:t>
            </a:r>
          </a:p>
          <a:p>
            <a:pPr lvl="2">
              <a:spcAft>
                <a:spcPct val="10000"/>
              </a:spcAft>
            </a:pPr>
            <a:r>
              <a:rPr lang="en-US" sz="1800" dirty="0" smtClean="0"/>
              <a:t>Can prove secondary </a:t>
            </a:r>
            <a:r>
              <a:rPr lang="en-US" sz="1800" dirty="0"/>
              <a:t>meaning </a:t>
            </a:r>
            <a:r>
              <a:rPr lang="en-US" sz="1800" dirty="0" smtClean="0"/>
              <a:t>through </a:t>
            </a:r>
            <a:r>
              <a:rPr lang="en-US" sz="1800" dirty="0"/>
              <a:t>a </a:t>
            </a:r>
            <a:r>
              <a:rPr lang="en-US" sz="1800" dirty="0" smtClean="0"/>
              <a:t>consumer survey or by circumstantial evidence such as the length </a:t>
            </a:r>
            <a:r>
              <a:rPr lang="en-US" sz="1800" dirty="0"/>
              <a:t>and manner of use, volume of sales under the mark and advertising </a:t>
            </a:r>
            <a:r>
              <a:rPr lang="en-US" sz="1800" dirty="0" smtClean="0"/>
              <a:t>expenditures</a:t>
            </a:r>
            <a:endParaRPr lang="en-US" sz="1800" dirty="0"/>
          </a:p>
          <a:p>
            <a:pPr lvl="2">
              <a:spcAft>
                <a:spcPct val="10000"/>
              </a:spcAft>
            </a:pPr>
            <a:r>
              <a:rPr lang="en-US" sz="1800" u="sng" dirty="0"/>
              <a:t>prima facie evidence of secondary meaning (under federal trademark law)</a:t>
            </a:r>
            <a:r>
              <a:rPr lang="en-US" sz="1800" dirty="0"/>
              <a:t>:  evidence of 5 years of exclusive and continuous use prior to the date of application for </a:t>
            </a:r>
            <a:r>
              <a:rPr lang="en-US" sz="1800" dirty="0" smtClean="0"/>
              <a:t>registration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9137-B2C6-44BC-9D50-4B4746543E33}" type="slidenum">
              <a:rPr lang="en-US"/>
              <a:pPr/>
              <a:t>19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Distinctiveness Spectrum: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055813"/>
            <a:ext cx="8686800" cy="3886200"/>
          </a:xfrm>
          <a:noFill/>
        </p:spPr>
        <p:txBody>
          <a:bodyPr/>
          <a:lstStyle/>
          <a:p>
            <a:r>
              <a:rPr lang="en-US" u="sng"/>
              <a:t>Marks That Can Never Be Distinctive</a:t>
            </a:r>
          </a:p>
          <a:p>
            <a:pPr lvl="1"/>
            <a:r>
              <a:rPr lang="en-US"/>
              <a:t>Generic Marks</a:t>
            </a:r>
          </a:p>
          <a:p>
            <a:pPr lvl="2"/>
            <a:r>
              <a:rPr lang="en-US"/>
              <a:t>The basic names by which categories of products are known</a:t>
            </a:r>
          </a:p>
          <a:p>
            <a:pPr lvl="2"/>
            <a:r>
              <a:rPr lang="en-US" u="sng"/>
              <a:t>Examples</a:t>
            </a:r>
            <a:r>
              <a:rPr lang="en-US"/>
              <a:t>: TEE SHIRT, RESTAURANT, COFFEE SHOP</a:t>
            </a:r>
          </a:p>
          <a:p>
            <a:pPr lvl="1"/>
            <a:r>
              <a:rPr lang="en-US"/>
              <a:t>Marks can lose their distinctiveness and become generic </a:t>
            </a:r>
          </a:p>
          <a:p>
            <a:pPr lvl="2"/>
            <a:r>
              <a:rPr lang="en-US"/>
              <a:t>This happens if the majority of consumers come to view the mark as indicative of a type of product rather than as a brand</a:t>
            </a:r>
          </a:p>
          <a:p>
            <a:pPr lvl="2"/>
            <a:r>
              <a:rPr lang="en-US" u="sng"/>
              <a:t>Examples</a:t>
            </a:r>
            <a:r>
              <a:rPr lang="en-US"/>
              <a:t>: ASPIRIN, ZIPPER, LINOLEUM, THERMOS, BRASSIERE, ESCALATOR, YO-YO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6C51-7F26-41BB-A816-02A23524240A}" type="slidenum">
              <a:rPr lang="en-US"/>
              <a:pPr/>
              <a:t>2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1"/>
            <a:ext cx="8686800" cy="2362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dirty="0"/>
              <a:t>Sponsored by the</a:t>
            </a:r>
          </a:p>
          <a:p>
            <a:pPr algn="ctr">
              <a:buFont typeface="Wingdings" pitchFamily="2" charset="2"/>
              <a:buNone/>
            </a:pPr>
            <a:r>
              <a:rPr lang="en-US" b="1" dirty="0"/>
              <a:t>Neighborhood Entrepreneur Law Project</a:t>
            </a:r>
          </a:p>
          <a:p>
            <a:pPr algn="ctr">
              <a:buFont typeface="Wingdings" pitchFamily="2" charset="2"/>
              <a:buNone/>
            </a:pPr>
            <a:r>
              <a:rPr lang="en-US" b="1" dirty="0"/>
              <a:t>----</a:t>
            </a:r>
          </a:p>
          <a:p>
            <a:pPr algn="ctr">
              <a:buFont typeface="Wingdings" pitchFamily="2" charset="2"/>
              <a:buNone/>
            </a:pPr>
            <a:r>
              <a:rPr lang="en-US" b="1" dirty="0"/>
              <a:t>City Bar Justice Center</a:t>
            </a:r>
          </a:p>
        </p:txBody>
      </p:sp>
      <p:pic>
        <p:nvPicPr>
          <p:cNvPr id="4" name="Picture 3" descr="CBJ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4953000"/>
            <a:ext cx="1676400" cy="128711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2A5F-D7E3-4230-8C84-14C233346C12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Choosing a Trademark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828800"/>
            <a:ext cx="8686800" cy="4114800"/>
          </a:xfrm>
          <a:noFill/>
        </p:spPr>
        <p:txBody>
          <a:bodyPr/>
          <a:lstStyle/>
          <a:p>
            <a:r>
              <a:rPr lang="en-US" sz="3200" dirty="0"/>
              <a:t>Best trademarks are fanciful, arbitrary or suggestive.</a:t>
            </a:r>
          </a:p>
          <a:p>
            <a:endParaRPr lang="en-US" sz="1600" dirty="0"/>
          </a:p>
          <a:p>
            <a:r>
              <a:rPr lang="en-US" sz="3200" dirty="0"/>
              <a:t>Conduct clearance searches for your proposed brand before you devote resources to it</a:t>
            </a:r>
            <a:r>
              <a:rPr lang="en-US" sz="3200" dirty="0" smtClean="0"/>
              <a:t>. </a:t>
            </a:r>
          </a:p>
          <a:p>
            <a:pPr lvl="1"/>
            <a:r>
              <a:rPr lang="en-US" dirty="0" smtClean="0"/>
              <a:t>Someone else may already be using the same name, or a confusingly similar one. Conducting a clearance search will help you to avoid conflicts. </a:t>
            </a:r>
            <a:endParaRPr lang="en-US" dirty="0"/>
          </a:p>
          <a:p>
            <a:pPr lvl="1"/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77E3-97E5-4419-86B5-6D5DCC0C1491}" type="slidenum">
              <a:rPr lang="en-US"/>
              <a:pPr/>
              <a:t>21</a:t>
            </a:fld>
            <a:endParaRPr lang="en-US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912813"/>
            <a:ext cx="8686800" cy="609600"/>
          </a:xfrm>
          <a:noFill/>
        </p:spPr>
        <p:txBody>
          <a:bodyPr/>
          <a:lstStyle/>
          <a:p>
            <a:r>
              <a:rPr lang="en-US" sz="4000"/>
              <a:t>How Do You Obtain Trademark Rights In a Mark?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5823"/>
            <a:ext cx="8229600" cy="4352925"/>
          </a:xfrm>
          <a:noFill/>
        </p:spPr>
        <p:txBody>
          <a:bodyPr/>
          <a:lstStyle/>
          <a:p>
            <a:r>
              <a:rPr lang="en-US" dirty="0"/>
              <a:t>Trademark rights arise from use of the mark in commerce</a:t>
            </a:r>
          </a:p>
          <a:p>
            <a:pPr lvl="1"/>
            <a:r>
              <a:rPr lang="en-US" dirty="0"/>
              <a:t>There must be a </a:t>
            </a:r>
            <a:r>
              <a:rPr lang="en-US" u="sng" dirty="0"/>
              <a:t>bona</a:t>
            </a:r>
            <a:r>
              <a:rPr lang="en-US" dirty="0"/>
              <a:t> </a:t>
            </a:r>
            <a:r>
              <a:rPr lang="en-US" u="sng" dirty="0"/>
              <a:t>fide</a:t>
            </a:r>
            <a:r>
              <a:rPr lang="en-US" dirty="0"/>
              <a:t> sales of goods or services bearing the mark to consumers, or other use of the marks in a way intended to come to the public’s attention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 general, it’s advisable to begin using your trademark before applying to register it.</a:t>
            </a:r>
            <a:endParaRPr lang="en-US" dirty="0"/>
          </a:p>
          <a:p>
            <a:pPr lvl="1">
              <a:buFont typeface="Wingdings" pitchFamily="2" charset="2"/>
              <a:buNone/>
            </a:pPr>
            <a:endParaRPr lang="en-US" sz="1600" dirty="0"/>
          </a:p>
          <a:p>
            <a:r>
              <a:rPr lang="en-US" dirty="0"/>
              <a:t>Additional/enhanced rights from registration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E5BC-EDD4-456E-8C96-522C6990890A}" type="slidenum">
              <a:rPr lang="en-US"/>
              <a:pPr/>
              <a:t>22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Protecting Trademarks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3200"/>
              <a:t>Apply for state or federal registration</a:t>
            </a:r>
          </a:p>
          <a:p>
            <a:r>
              <a:rPr lang="en-US" sz="3200"/>
              <a:t>Use the ® for federally registered marks and the ™ or </a:t>
            </a:r>
            <a:r>
              <a:rPr lang="en-US" sz="3200" baseline="30000"/>
              <a:t>SM</a:t>
            </a:r>
            <a:r>
              <a:rPr lang="en-US" sz="3200"/>
              <a:t> for unregistered marks</a:t>
            </a:r>
          </a:p>
          <a:p>
            <a:r>
              <a:rPr lang="en-US" sz="3200"/>
              <a:t>Police third party uses of your trademark</a:t>
            </a:r>
          </a:p>
          <a:p>
            <a:r>
              <a:rPr lang="en-US" sz="3200"/>
              <a:t>Exercise quality control over your trademark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16AF-2AAD-4E5C-9476-22BF70BCBDA0}" type="slidenum">
              <a:rPr lang="en-US"/>
              <a:pPr/>
              <a:t>23</a:t>
            </a:fld>
            <a:endParaRPr 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Trademark Registration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/>
              <a:t>Federal Registration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Not required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Available if trademark is used in multiple states or in the U.S. and a foreign country</a:t>
            </a:r>
          </a:p>
          <a:p>
            <a:pPr>
              <a:lnSpc>
                <a:spcPct val="90000"/>
              </a:lnSpc>
            </a:pPr>
            <a:r>
              <a:rPr lang="en-US" sz="3200"/>
              <a:t>State Registration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Also not required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Limited in geographic scope to the state where registered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4123-C0E6-4B9C-9ACC-203FDE5EC206}" type="slidenum">
              <a:rPr lang="en-US"/>
              <a:pPr/>
              <a:t>24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Some Benefits of </a:t>
            </a:r>
            <a:br>
              <a:rPr lang="en-US" sz="4000"/>
            </a:br>
            <a:r>
              <a:rPr lang="en-US" sz="4000"/>
              <a:t>Federal Registration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828800"/>
            <a:ext cx="8686800" cy="35052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Federal registration creates nationwide rights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After five years of continuous use, it becomes “incontestable”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Can file “intent-to-use” applications: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Allows an applicant to apply for registration of a trademark prior to actually using it on products or </a:t>
            </a:r>
            <a:r>
              <a:rPr lang="en-US" sz="2000" dirty="0" smtClean="0"/>
              <a:t>services. However, a registration will not issue until the trademark is ultimately used in the marketplace.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Can use the ® </a:t>
            </a:r>
            <a:r>
              <a:rPr lang="en-US" sz="2400" dirty="0" smtClean="0"/>
              <a:t>symbol to put the public on notice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In a willful infringement claim, the trademark owner may be awarded up to three times the amount of the infringer’s profits, plus the trademark owner’s costs and attorneys </a:t>
            </a:r>
            <a:r>
              <a:rPr lang="en-US" sz="2400" dirty="0" smtClean="0"/>
              <a:t>fees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Can record the trademark registration with U.S. Customs to prevent counterfeit/unauthorized goods bearing the trademark from entering the country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6F86-585F-4900-A85D-DF4D1A33B33A}" type="slidenum">
              <a:rPr lang="en-US"/>
              <a:pPr/>
              <a:t>25</a:t>
            </a:fld>
            <a:endParaRPr 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Federal Registration: Key </a:t>
            </a:r>
            <a:r>
              <a:rPr lang="en-US" sz="4000" dirty="0" smtClean="0"/>
              <a:t>Info</a:t>
            </a:r>
            <a:endParaRPr lang="en-US" sz="4000" dirty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6"/>
            <a:ext cx="8229600" cy="4530725"/>
          </a:xfrm>
          <a:noFill/>
        </p:spPr>
        <p:txBody>
          <a:bodyPr/>
          <a:lstStyle/>
          <a:p>
            <a:r>
              <a:rPr lang="en-US" sz="2600" dirty="0" smtClean="0"/>
              <a:t>Mark must be applied for within particular class(</a:t>
            </a:r>
            <a:r>
              <a:rPr lang="en-US" sz="2600" dirty="0" err="1" smtClean="0"/>
              <a:t>es</a:t>
            </a:r>
            <a:r>
              <a:rPr lang="en-US" sz="2600" dirty="0" smtClean="0"/>
              <a:t>) of goods/services. </a:t>
            </a:r>
            <a:r>
              <a:rPr lang="en-US" sz="2600" dirty="0"/>
              <a:t>G</a:t>
            </a:r>
            <a:r>
              <a:rPr lang="en-US" sz="2600" dirty="0" smtClean="0"/>
              <a:t>oods/services must be specified</a:t>
            </a:r>
            <a:endParaRPr lang="en-US" sz="2600" dirty="0"/>
          </a:p>
          <a:p>
            <a:r>
              <a:rPr lang="en-US" sz="2600" dirty="0" smtClean="0"/>
              <a:t>Identify whether the application is based on the mark’s actual “use </a:t>
            </a:r>
            <a:r>
              <a:rPr lang="en-US" sz="2600" dirty="0"/>
              <a:t>in commerce” </a:t>
            </a:r>
            <a:r>
              <a:rPr lang="en-US" sz="2600" dirty="0" smtClean="0"/>
              <a:t>or “intent </a:t>
            </a:r>
            <a:r>
              <a:rPr lang="en-US" sz="2600" dirty="0"/>
              <a:t>to use</a:t>
            </a:r>
            <a:r>
              <a:rPr lang="en-US" sz="2600" dirty="0" smtClean="0"/>
              <a:t>”</a:t>
            </a:r>
          </a:p>
          <a:p>
            <a:r>
              <a:rPr lang="en-US" sz="2600" dirty="0" smtClean="0"/>
              <a:t>USPTO may issue an office action after review</a:t>
            </a:r>
          </a:p>
          <a:p>
            <a:r>
              <a:rPr lang="en-US" sz="2600" dirty="0" smtClean="0"/>
              <a:t>There is a 30-day “opposition” period after the USPTO approves and publishes the application</a:t>
            </a:r>
          </a:p>
          <a:p>
            <a:r>
              <a:rPr lang="en-US" sz="2600" dirty="0" smtClean="0"/>
              <a:t>From application to registration, process can take from 4 months to 5 years</a:t>
            </a:r>
          </a:p>
          <a:p>
            <a:r>
              <a:rPr lang="en-US" sz="2600" dirty="0" smtClean="0"/>
              <a:t>Registration can be renewed every 10 years, indefinitely (as long as mark is in use)</a:t>
            </a:r>
          </a:p>
          <a:p>
            <a:endParaRPr 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Trademarks 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Converse “Chuck Taylor” shoes</a:t>
            </a:r>
          </a:p>
          <a:p>
            <a:r>
              <a:rPr lang="en-US" dirty="0" smtClean="0"/>
              <a:t>Washington Redskins controversy</a:t>
            </a:r>
          </a:p>
          <a:p>
            <a:r>
              <a:rPr lang="en-US" dirty="0" smtClean="0"/>
              <a:t>Counterfeiting implications associated with 3D printing technology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28E0-83E3-4A40-B802-10C670D4D84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8" name="Picture 4" descr="http://www.endofthreefitness.com/wp-content/uploads/2011/10/converse-chuck-taylor-all-sta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05816"/>
            <a:ext cx="415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13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15CC-94DE-4AA4-A8B2-5E94309A8B9F}" type="slidenum">
              <a:rPr lang="en-US"/>
              <a:pPr/>
              <a:t>27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8"/>
            <a:ext cx="8686800" cy="34020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6000" b="1">
                <a:solidFill>
                  <a:schemeClr val="tx2"/>
                </a:solidFill>
              </a:rPr>
              <a:t>Copyrights</a:t>
            </a:r>
          </a:p>
        </p:txBody>
      </p:sp>
      <p:pic>
        <p:nvPicPr>
          <p:cNvPr id="384005" name="Picture 5" descr="Copyright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429000"/>
            <a:ext cx="2438400" cy="18288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2" grpId="0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23D1-88AC-4A41-A240-12BFC1AE009F}" type="slidenum">
              <a:rPr lang="en-US"/>
              <a:pPr/>
              <a:t>28</a:t>
            </a:fld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A Copyright?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3000"/>
              <a:t>Copyright protects </a:t>
            </a:r>
            <a:r>
              <a:rPr lang="en-US" sz="3000" u="sng"/>
              <a:t>original expression</a:t>
            </a:r>
            <a:r>
              <a:rPr lang="en-US" sz="3000"/>
              <a:t> that is </a:t>
            </a:r>
            <a:r>
              <a:rPr lang="en-US" sz="3000" u="sng"/>
              <a:t>fixed</a:t>
            </a:r>
            <a:r>
              <a:rPr lang="en-US" sz="3000"/>
              <a:t> in a </a:t>
            </a:r>
            <a:r>
              <a:rPr lang="en-US" sz="3000" u="sng"/>
              <a:t>tangible medium</a:t>
            </a:r>
            <a:r>
              <a:rPr lang="en-US" sz="3000"/>
              <a:t>.</a:t>
            </a:r>
          </a:p>
          <a:p>
            <a:pPr>
              <a:buFont typeface="Wingdings" pitchFamily="2" charset="2"/>
              <a:buNone/>
            </a:pPr>
            <a:endParaRPr lang="en-US" sz="1600"/>
          </a:p>
          <a:p>
            <a:pPr lvl="1"/>
            <a:endParaRPr lang="en-US" sz="1600"/>
          </a:p>
          <a:p>
            <a:r>
              <a:rPr lang="en-US" sz="3000"/>
              <a:t>A copyright owner receives certain exclusive rights with respect to the copyrighted work.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9734-0317-4E5F-9545-FAAA7CCC0CE6}" type="slidenum">
              <a:rPr lang="en-US"/>
              <a:pPr/>
              <a:t>29</a:t>
            </a:fld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</a:t>
            </a:r>
            <a:r>
              <a:rPr lang="en-US"/>
              <a:t> is Copyrightable?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Literary works</a:t>
            </a:r>
          </a:p>
          <a:p>
            <a:pPr>
              <a:lnSpc>
                <a:spcPct val="80000"/>
              </a:lnSpc>
            </a:pPr>
            <a:r>
              <a:rPr lang="en-US"/>
              <a:t>Musical works</a:t>
            </a:r>
          </a:p>
          <a:p>
            <a:pPr>
              <a:lnSpc>
                <a:spcPct val="80000"/>
              </a:lnSpc>
            </a:pPr>
            <a:r>
              <a:rPr lang="en-US"/>
              <a:t>Dramatic works</a:t>
            </a:r>
          </a:p>
          <a:p>
            <a:pPr>
              <a:lnSpc>
                <a:spcPct val="80000"/>
              </a:lnSpc>
            </a:pPr>
            <a:r>
              <a:rPr lang="en-US"/>
              <a:t>Choreographic works</a:t>
            </a:r>
          </a:p>
          <a:p>
            <a:pPr>
              <a:lnSpc>
                <a:spcPct val="80000"/>
              </a:lnSpc>
            </a:pPr>
            <a:r>
              <a:rPr lang="en-US"/>
              <a:t>Pictoral, graphic and sculptural works</a:t>
            </a:r>
          </a:p>
          <a:p>
            <a:pPr>
              <a:lnSpc>
                <a:spcPct val="80000"/>
              </a:lnSpc>
            </a:pPr>
            <a:r>
              <a:rPr lang="en-US"/>
              <a:t>Motion picture and other audiovisual works</a:t>
            </a:r>
          </a:p>
          <a:p>
            <a:pPr>
              <a:lnSpc>
                <a:spcPct val="80000"/>
              </a:lnSpc>
            </a:pPr>
            <a:r>
              <a:rPr lang="en-US"/>
              <a:t>Sound recordings</a:t>
            </a:r>
          </a:p>
          <a:p>
            <a:pPr>
              <a:lnSpc>
                <a:spcPct val="80000"/>
              </a:lnSpc>
            </a:pPr>
            <a:r>
              <a:rPr lang="en-US"/>
              <a:t>Software</a:t>
            </a:r>
          </a:p>
          <a:p>
            <a:pPr>
              <a:lnSpc>
                <a:spcPct val="80000"/>
              </a:lnSpc>
            </a:pPr>
            <a:r>
              <a:rPr lang="en-US"/>
              <a:t>Architectural 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6072-C7AD-4E99-A3FF-FE6B8A3CA9EC}" type="slidenum">
              <a:rPr lang="en-US"/>
              <a:pPr/>
              <a:t>3</a:t>
            </a:fld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5813"/>
            <a:ext cx="8229600" cy="1865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This presentation is provided for informational purposes only and does not constitute legal advice.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F32-6276-40D3-A639-6B7EFF0FDCD7}" type="slidenum">
              <a:rPr lang="en-US"/>
              <a:pPr/>
              <a:t>30</a:t>
            </a:fld>
            <a:endParaRPr 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not Copyrightable?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Ideas (only “tangible expressions” of an idea are protected)</a:t>
            </a:r>
          </a:p>
          <a:p>
            <a:r>
              <a:rPr lang="en-US"/>
              <a:t>Facts</a:t>
            </a:r>
          </a:p>
          <a:p>
            <a:r>
              <a:rPr lang="en-US"/>
              <a:t>Functional elements</a:t>
            </a:r>
          </a:p>
        </p:txBody>
      </p:sp>
      <p:pic>
        <p:nvPicPr>
          <p:cNvPr id="309252" name="Picture 4" descr="lightbulb-dram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352810"/>
            <a:ext cx="2590800" cy="2428875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73CA-26D6-40E1-8C27-4507416007E2}" type="slidenum">
              <a:rPr lang="en-US"/>
              <a:pPr/>
              <a:t>31</a:t>
            </a:fld>
            <a:endParaRPr lang="en-US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Who Owns Copyright?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2600" u="sng" dirty="0"/>
              <a:t>General rule:</a:t>
            </a:r>
            <a:r>
              <a:rPr lang="en-US" sz="2600" dirty="0"/>
              <a:t>  The person who creates the work owns the copyright.</a:t>
            </a:r>
          </a:p>
          <a:p>
            <a:r>
              <a:rPr lang="en-US" sz="2600" u="sng" dirty="0" smtClean="0"/>
              <a:t>Exception</a:t>
            </a:r>
            <a:r>
              <a:rPr lang="en-US" sz="2600" u="sng" dirty="0"/>
              <a:t>:</a:t>
            </a:r>
            <a:r>
              <a:rPr lang="en-US" sz="2600" dirty="0"/>
              <a:t>  The copyright for a “work made for hire” is owned not by the person who created the work, but by the employer or other person who commissioned it.</a:t>
            </a:r>
          </a:p>
          <a:p>
            <a:pPr lvl="1"/>
            <a:r>
              <a:rPr lang="en-US" dirty="0"/>
              <a:t>For example, software company owns the source code written by its software </a:t>
            </a:r>
            <a:r>
              <a:rPr lang="en-US" dirty="0" smtClean="0"/>
              <a:t>developers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E9CE-46A6-41BC-B057-8E294AF29EE5}" type="slidenum">
              <a:rPr lang="en-US"/>
              <a:pPr/>
              <a:t>32</a:t>
            </a:fld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23"/>
            <a:ext cx="8458200" cy="1139825"/>
          </a:xfrm>
        </p:spPr>
        <p:txBody>
          <a:bodyPr/>
          <a:lstStyle/>
          <a:p>
            <a:r>
              <a:rPr lang="en-US" sz="4000"/>
              <a:t>Copyright Owners’ </a:t>
            </a:r>
            <a:r>
              <a:rPr lang="en-US" sz="4000" u="sng"/>
              <a:t>Exclusive</a:t>
            </a:r>
            <a:r>
              <a:rPr lang="en-US" sz="4000"/>
              <a:t> Rights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Reproduce the work (make copies)</a:t>
            </a:r>
          </a:p>
          <a:p>
            <a:pPr>
              <a:lnSpc>
                <a:spcPct val="90000"/>
              </a:lnSpc>
            </a:pPr>
            <a:r>
              <a:rPr lang="en-US" dirty="0"/>
              <a:t>Create derivative works (modify it)</a:t>
            </a:r>
          </a:p>
          <a:p>
            <a:pPr>
              <a:lnSpc>
                <a:spcPct val="90000"/>
              </a:lnSpc>
            </a:pPr>
            <a:r>
              <a:rPr lang="en-US" dirty="0"/>
              <a:t>Distribute copies of the work to the public (sell it)</a:t>
            </a:r>
          </a:p>
          <a:p>
            <a:pPr>
              <a:lnSpc>
                <a:spcPct val="90000"/>
              </a:lnSpc>
            </a:pPr>
            <a:r>
              <a:rPr lang="en-US" dirty="0"/>
              <a:t>Perform or publicly display the work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Any of these rights can be transferred (either by assignment or license) by the copyright owner to someone else.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6C95-EBE5-4915-AC0A-845E6C2D85CD}" type="slidenum">
              <a:rPr lang="en-US"/>
              <a:pPr/>
              <a:t>33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Copyright v. Public Domain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Under federal law, works created after January 1, 1978 receive copyright protection for </a:t>
            </a:r>
            <a:r>
              <a:rPr lang="en-US" sz="2600" dirty="0" smtClean="0"/>
              <a:t>the “life </a:t>
            </a:r>
            <a:r>
              <a:rPr lang="en-US" sz="2600" dirty="0"/>
              <a:t>of author plus 70 years”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“Public Domain” refers to works that </a:t>
            </a:r>
            <a:br>
              <a:rPr lang="en-US" sz="2600" dirty="0"/>
            </a:br>
            <a:r>
              <a:rPr lang="en-US" sz="2600" dirty="0"/>
              <a:t> are no longer, or never were, protected </a:t>
            </a:r>
            <a:br>
              <a:rPr lang="en-US" sz="2600" dirty="0"/>
            </a:br>
            <a:r>
              <a:rPr lang="en-US" sz="2600" dirty="0"/>
              <a:t> by copyright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Public domain works can be used by </a:t>
            </a:r>
            <a:br>
              <a:rPr lang="en-US" dirty="0"/>
            </a:br>
            <a:r>
              <a:rPr lang="en-US" dirty="0"/>
              <a:t>anyone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313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2138" y="3505200"/>
            <a:ext cx="1784350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6A67-2180-4EE7-A6B4-C4BB16CFAAEF}" type="slidenum">
              <a:rPr lang="en-US"/>
              <a:pPr/>
              <a:t>34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Does One Obtain a Copyright?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055813"/>
            <a:ext cx="8686800" cy="3733800"/>
          </a:xfrm>
          <a:noFill/>
        </p:spPr>
        <p:txBody>
          <a:bodyPr/>
          <a:lstStyle/>
          <a:p>
            <a:r>
              <a:rPr lang="en-US" sz="2600"/>
              <a:t>Copyright rights attach automatically upon the original expression being fixed in a tangible medium</a:t>
            </a:r>
          </a:p>
          <a:p>
            <a:pPr lvl="1"/>
            <a:r>
              <a:rPr lang="en-US"/>
              <a:t>For example, as soon as a story is written or a song is recorded</a:t>
            </a:r>
          </a:p>
          <a:p>
            <a:pPr lvl="1"/>
            <a:endParaRPr lang="en-US"/>
          </a:p>
          <a:p>
            <a:r>
              <a:rPr lang="en-US" sz="2600"/>
              <a:t>No registration required, but:</a:t>
            </a:r>
          </a:p>
          <a:p>
            <a:pPr lvl="1"/>
            <a:r>
              <a:rPr lang="en-US" sz="2600"/>
              <a:t>Registration conveys certain advantages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8C91-1CE1-4A0B-B5CE-D10754617853}" type="slidenum">
              <a:rPr lang="en-US"/>
              <a:pPr/>
              <a:t>35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Benefits of Federal Registration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Registration puts the world on notice of the owner’s copyright claim.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600" dirty="0"/>
              <a:t>Federal registration required before you can sue for infringement.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600" dirty="0"/>
              <a:t>Certain damage awards and recovery of attorneys fees are only available if the work is registered before infringement occurs or within three months after it is first published</a:t>
            </a:r>
            <a:r>
              <a:rPr lang="en-US" sz="2600" dirty="0" smtClean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31C5-2F1D-4DF9-8D59-BC18D263F45E}" type="slidenum">
              <a:rPr lang="en-US"/>
              <a:pPr/>
              <a:t>36</a:t>
            </a:fld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Obtaining a Federal Registration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File with the U.S. Copyright Office:</a:t>
            </a:r>
          </a:p>
          <a:p>
            <a:pPr lvl="1"/>
            <a:r>
              <a:rPr lang="en-US" sz="2000" dirty="0"/>
              <a:t>Properly completed application form</a:t>
            </a:r>
          </a:p>
          <a:p>
            <a:pPr lvl="1"/>
            <a:r>
              <a:rPr lang="en-US" sz="2000" dirty="0"/>
              <a:t>$35 for online filing, </a:t>
            </a:r>
            <a:r>
              <a:rPr lang="en-US" sz="2000" dirty="0" smtClean="0"/>
              <a:t>$50 - $</a:t>
            </a:r>
            <a:r>
              <a:rPr lang="en-US" sz="2000" dirty="0"/>
              <a:t>65 for paper </a:t>
            </a:r>
            <a:r>
              <a:rPr lang="en-US" sz="2000" dirty="0" smtClean="0"/>
              <a:t>filing, depending on form used</a:t>
            </a:r>
            <a:endParaRPr lang="en-US" sz="2000" dirty="0"/>
          </a:p>
          <a:p>
            <a:pPr lvl="1"/>
            <a:r>
              <a:rPr lang="en-US" sz="2000" dirty="0"/>
              <a:t>Non-returnable copy(</a:t>
            </a:r>
            <a:r>
              <a:rPr lang="en-US" sz="2000" dirty="0" err="1"/>
              <a:t>ies</a:t>
            </a:r>
            <a:r>
              <a:rPr lang="en-US" sz="2000" dirty="0"/>
              <a:t>) of the work – specifics vary by type of work</a:t>
            </a:r>
          </a:p>
          <a:p>
            <a:pPr lvl="1"/>
            <a:endParaRPr lang="en-US" sz="1400" dirty="0"/>
          </a:p>
          <a:p>
            <a:r>
              <a:rPr lang="en-US" dirty="0"/>
              <a:t>Benefits of online registration: </a:t>
            </a:r>
          </a:p>
          <a:p>
            <a:pPr lvl="1"/>
            <a:r>
              <a:rPr lang="en-US" sz="2000" dirty="0"/>
              <a:t>Lower fees</a:t>
            </a:r>
          </a:p>
          <a:p>
            <a:pPr lvl="1"/>
            <a:r>
              <a:rPr lang="en-US" sz="2000" dirty="0"/>
              <a:t>Faster processing time (3 months v. 10 months)</a:t>
            </a:r>
          </a:p>
          <a:p>
            <a:pPr lvl="1"/>
            <a:r>
              <a:rPr lang="en-US" sz="2000" dirty="0"/>
              <a:t>Online status tracking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6AD7-F153-439E-BDC2-50251072835C}" type="slidenum">
              <a:rPr lang="en-US"/>
              <a:pPr/>
              <a:t>37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Protecting Your Copyrights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Always have an express written agreement with </a:t>
            </a:r>
            <a:r>
              <a:rPr lang="en-US" sz="2600" u="sng"/>
              <a:t>everyone</a:t>
            </a:r>
            <a:r>
              <a:rPr lang="en-US" sz="2600"/>
              <a:t>.</a:t>
            </a:r>
          </a:p>
          <a:p>
            <a:endParaRPr lang="en-US" sz="1400"/>
          </a:p>
          <a:p>
            <a:r>
              <a:rPr lang="en-US" sz="2600"/>
              <a:t>Place a proper copyright notice on all copies of all works.</a:t>
            </a:r>
          </a:p>
          <a:p>
            <a:endParaRPr lang="en-US" sz="1400"/>
          </a:p>
          <a:p>
            <a:r>
              <a:rPr lang="en-US" sz="2600"/>
              <a:t>Federally register works no later than </a:t>
            </a:r>
            <a:r>
              <a:rPr lang="en-US" sz="2600" u="sng"/>
              <a:t>three months</a:t>
            </a:r>
            <a:r>
              <a:rPr lang="en-US" sz="2600"/>
              <a:t> after the work is created.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DF6F-C109-495F-A16A-DBF6ED5CE9C9}" type="slidenum">
              <a:rPr lang="en-US"/>
              <a:pPr/>
              <a:t>38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Proper Copyright Notice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required to obtain copyright protection</a:t>
            </a:r>
          </a:p>
          <a:p>
            <a:r>
              <a:rPr lang="en-US" dirty="0"/>
              <a:t>Proper notice:</a:t>
            </a:r>
          </a:p>
          <a:p>
            <a:pPr lvl="1"/>
            <a:r>
              <a:rPr lang="en-US" dirty="0"/>
              <a:t>© [year of first publication] [name of the copyright owner]</a:t>
            </a:r>
          </a:p>
          <a:p>
            <a:pPr lvl="1"/>
            <a:r>
              <a:rPr lang="en-US" dirty="0"/>
              <a:t>© 2011 XYZ </a:t>
            </a:r>
            <a:r>
              <a:rPr lang="en-US" dirty="0" smtClean="0"/>
              <a:t>Recording </a:t>
            </a:r>
            <a:r>
              <a:rPr lang="en-US" dirty="0"/>
              <a:t>Studio Inc.</a:t>
            </a:r>
          </a:p>
          <a:p>
            <a:pPr lvl="2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Use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2"/>
            <a:ext cx="8229600" cy="4530725"/>
          </a:xfrm>
        </p:spPr>
        <p:txBody>
          <a:bodyPr/>
          <a:lstStyle/>
          <a:p>
            <a:r>
              <a:rPr lang="en-US" dirty="0" smtClean="0"/>
              <a:t>“Fair use” can be asserted as a defense to copyright infringement. Four considerations to whether this defense applies:</a:t>
            </a:r>
          </a:p>
          <a:p>
            <a:pPr lvl="1"/>
            <a:r>
              <a:rPr lang="en-US" dirty="0" smtClean="0"/>
              <a:t>The purpose and character of the infringing use</a:t>
            </a:r>
          </a:p>
          <a:p>
            <a:pPr lvl="2"/>
            <a:r>
              <a:rPr lang="en-US" dirty="0" smtClean="0"/>
              <a:t>Educational or commercial? Is it “transformative”?</a:t>
            </a:r>
          </a:p>
          <a:p>
            <a:pPr lvl="1"/>
            <a:r>
              <a:rPr lang="en-US" dirty="0" smtClean="0"/>
              <a:t>The nature of the protected work</a:t>
            </a:r>
          </a:p>
          <a:p>
            <a:pPr lvl="2"/>
            <a:r>
              <a:rPr lang="en-US" dirty="0" smtClean="0"/>
              <a:t>Fiction or non-fiction? Level of creativity/uniqueness?</a:t>
            </a:r>
          </a:p>
          <a:p>
            <a:pPr lvl="1"/>
            <a:r>
              <a:rPr lang="en-US" dirty="0" smtClean="0"/>
              <a:t>The amount and substantiality of the portion taken</a:t>
            </a:r>
          </a:p>
          <a:p>
            <a:pPr lvl="2"/>
            <a:r>
              <a:rPr lang="en-US" dirty="0" smtClean="0"/>
              <a:t>A small portion or nearly all of it?</a:t>
            </a:r>
          </a:p>
          <a:p>
            <a:pPr lvl="1"/>
            <a:r>
              <a:rPr lang="en-US" dirty="0" smtClean="0"/>
              <a:t>The effect of the infringing use on the potential market</a:t>
            </a:r>
          </a:p>
          <a:p>
            <a:pPr lvl="2"/>
            <a:r>
              <a:rPr lang="en-US" dirty="0" smtClean="0"/>
              <a:t>Will the infringing work replace or disrupt the market for the protected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28E0-83E3-4A40-B802-10C670D4D84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5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5D24-A58E-4F9D-956A-7CDDF90732BA}" type="slidenum">
              <a:rPr lang="en-US"/>
              <a:pPr/>
              <a:t>4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686800" cy="609600"/>
          </a:xfrm>
        </p:spPr>
        <p:txBody>
          <a:bodyPr/>
          <a:lstStyle/>
          <a:p>
            <a:r>
              <a:rPr lang="en-US" sz="4000"/>
              <a:t>Presentation Overview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5334000" cy="4038600"/>
          </a:xfrm>
        </p:spPr>
        <p:txBody>
          <a:bodyPr/>
          <a:lstStyle/>
          <a:p>
            <a:r>
              <a:rPr lang="en-US" sz="2600"/>
              <a:t>What is Intellectual Property?</a:t>
            </a:r>
          </a:p>
          <a:p>
            <a:r>
              <a:rPr lang="en-US" sz="2600"/>
              <a:t>Trademarks</a:t>
            </a:r>
          </a:p>
          <a:p>
            <a:r>
              <a:rPr lang="en-US" sz="2600"/>
              <a:t>Copyright</a:t>
            </a:r>
          </a:p>
          <a:p>
            <a:r>
              <a:rPr lang="en-US" sz="2600"/>
              <a:t>Patents </a:t>
            </a:r>
          </a:p>
          <a:p>
            <a:r>
              <a:rPr lang="en-US" sz="2600"/>
              <a:t>Trade Secrets</a:t>
            </a:r>
          </a:p>
          <a:p>
            <a:r>
              <a:rPr lang="en-US" sz="2600"/>
              <a:t>Common Pitfalls </a:t>
            </a:r>
          </a:p>
          <a:p>
            <a:r>
              <a:rPr lang="en-US" sz="2600"/>
              <a:t>Resources</a:t>
            </a:r>
          </a:p>
          <a:p>
            <a:r>
              <a:rPr lang="en-US" sz="2600"/>
              <a:t>Questions</a:t>
            </a: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3581400" y="2743201"/>
            <a:ext cx="4343400" cy="893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207" tIns="46104" rIns="92207" bIns="46104">
            <a:spAutoFit/>
          </a:bodyPr>
          <a:lstStyle/>
          <a:p>
            <a:pPr marL="53975" algn="l">
              <a:spcBef>
                <a:spcPct val="50000"/>
              </a:spcBef>
            </a:pPr>
            <a:r>
              <a:rPr lang="en-US" sz="2600" i="1">
                <a:solidFill>
                  <a:srgbClr val="FF0000"/>
                </a:solidFill>
              </a:rPr>
              <a:t>What is it and how do I obtain rights?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2895600" y="1981200"/>
            <a:ext cx="762000" cy="21244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207" tIns="46104" rIns="92207" bIns="46104">
            <a:spAutoFit/>
          </a:bodyPr>
          <a:lstStyle/>
          <a:p>
            <a:pPr marL="285750" indent="-285750" algn="l">
              <a:spcBef>
                <a:spcPct val="50000"/>
              </a:spcBef>
            </a:pPr>
            <a:r>
              <a:rPr lang="en-US" sz="1320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Copyrights 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Aereo</a:t>
            </a:r>
            <a:r>
              <a:rPr lang="en-US" dirty="0" smtClean="0"/>
              <a:t> case</a:t>
            </a:r>
          </a:p>
          <a:p>
            <a:r>
              <a:rPr lang="en-US" dirty="0" smtClean="0"/>
              <a:t>Google Books dispute with authors/publishers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28E0-83E3-4A40-B802-10C670D4D848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052" name="Picture 4" descr="http://www.wired.com/images_blogs/business/2009/04/picture-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6096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03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21AF-4AED-40E3-A3D4-06704BA28D4F}" type="slidenum">
              <a:rPr lang="en-US"/>
              <a:pPr/>
              <a:t>41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8"/>
            <a:ext cx="8686800" cy="34020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6000" b="1">
                <a:solidFill>
                  <a:schemeClr val="tx2"/>
                </a:solidFill>
              </a:rPr>
              <a:t>Patents</a:t>
            </a:r>
          </a:p>
        </p:txBody>
      </p:sp>
      <p:pic>
        <p:nvPicPr>
          <p:cNvPr id="385028" name="Picture 4"/>
          <p:cNvPicPr>
            <a:picLocks noChangeAspect="1" noChangeArrowheads="1"/>
          </p:cNvPicPr>
          <p:nvPr/>
        </p:nvPicPr>
        <p:blipFill>
          <a:blip r:embed="rId3" cstate="print"/>
          <a:srcRect b="13397"/>
          <a:stretch>
            <a:fillRect/>
          </a:stretch>
        </p:blipFill>
        <p:spPr bwMode="auto">
          <a:xfrm>
            <a:off x="3276600" y="2971800"/>
            <a:ext cx="2554288" cy="327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5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5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6" grpId="0" build="p" bldLvl="5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F1AF-52D1-43F2-B223-4B5A8B4BFA42}" type="slidenum">
              <a:rPr lang="en-US"/>
              <a:pPr/>
              <a:t>42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a Patent?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686800" cy="38862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A patent is a legal right granted by the government giving the patent owner the right to exclude others from: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Making,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Using,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Offering to sell,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Selling, or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Importing into the U.S.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600" dirty="0"/>
              <a:t>the invention claimed in the patent, subject to the conditions and requirements under patent </a:t>
            </a:r>
            <a:r>
              <a:rPr lang="en-US" sz="2600" dirty="0" smtClean="0"/>
              <a:t>law.</a:t>
            </a:r>
            <a:endParaRPr lang="en-US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600" u="sng" dirty="0"/>
              <a:t>Term</a:t>
            </a:r>
            <a:r>
              <a:rPr lang="en-US" sz="2600" dirty="0"/>
              <a:t>: </a:t>
            </a:r>
            <a:r>
              <a:rPr lang="en-US" sz="2600" dirty="0" smtClean="0"/>
              <a:t>From </a:t>
            </a:r>
            <a:r>
              <a:rPr lang="en-US" sz="2600" dirty="0"/>
              <a:t>the issue date of the patent until 20 years after the filing date of the </a:t>
            </a:r>
            <a:r>
              <a:rPr lang="en-US" sz="2600" dirty="0" smtClean="0"/>
              <a:t>patent.</a:t>
            </a:r>
            <a:endParaRPr lang="en-US" sz="2600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6EEB-77B7-4D90-875D-739B6EA4A8BC}" type="slidenum">
              <a:rPr lang="en-US"/>
              <a:pPr/>
              <a:t>43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a Patent?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055813"/>
            <a:ext cx="8686800" cy="3886200"/>
          </a:xfrm>
          <a:noFill/>
        </p:spPr>
        <p:txBody>
          <a:bodyPr/>
          <a:lstStyle/>
          <a:p>
            <a:r>
              <a:rPr lang="en-US" dirty="0"/>
              <a:t>Patent Rights are “negative rights”</a:t>
            </a:r>
          </a:p>
          <a:p>
            <a:pPr lvl="1"/>
            <a:r>
              <a:rPr lang="en-US" dirty="0"/>
              <a:t>A patent grants a right to exclude others from practicing the patented </a:t>
            </a:r>
            <a:r>
              <a:rPr lang="en-US" dirty="0" smtClean="0"/>
              <a:t>invention.</a:t>
            </a:r>
            <a:endParaRPr lang="en-US" dirty="0"/>
          </a:p>
          <a:p>
            <a:pPr lvl="1"/>
            <a:r>
              <a:rPr lang="en-US" dirty="0"/>
              <a:t>A patent does not grant an affirmative right to practice the </a:t>
            </a:r>
            <a:r>
              <a:rPr lang="en-US" dirty="0" smtClean="0"/>
              <a:t>invention.</a:t>
            </a:r>
            <a:endParaRPr lang="en-US" dirty="0"/>
          </a:p>
          <a:p>
            <a:pPr lvl="1"/>
            <a:r>
              <a:rPr lang="en-US" dirty="0"/>
              <a:t>Inventor may not have the right to practice the invention.  Reasons for that might include:</a:t>
            </a:r>
          </a:p>
          <a:p>
            <a:pPr lvl="2"/>
            <a:r>
              <a:rPr lang="en-US" dirty="0"/>
              <a:t>State or federal law (such as FDA regulations) may not permit </a:t>
            </a:r>
            <a:r>
              <a:rPr lang="en-US" dirty="0" smtClean="0"/>
              <a:t>it.</a:t>
            </a:r>
            <a:endParaRPr lang="en-US" dirty="0"/>
          </a:p>
          <a:p>
            <a:pPr lvl="2"/>
            <a:r>
              <a:rPr lang="en-US" dirty="0" smtClean="0"/>
              <a:t>Invention licensed or assigned.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0-B764-4E1E-834F-EB0F168328DB}" type="slidenum">
              <a:rPr lang="en-US"/>
              <a:pPr/>
              <a:t>44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Can Be Patented?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055813"/>
            <a:ext cx="8686800" cy="3886200"/>
          </a:xfrm>
          <a:noFill/>
        </p:spPr>
        <p:txBody>
          <a:bodyPr/>
          <a:lstStyle/>
          <a:p>
            <a:r>
              <a:rPr lang="en-US" dirty="0"/>
              <a:t>Whoever invents or </a:t>
            </a:r>
            <a:r>
              <a:rPr lang="en-US" dirty="0" smtClean="0"/>
              <a:t>discovers:</a:t>
            </a:r>
            <a:endParaRPr lang="en-US" dirty="0"/>
          </a:p>
          <a:p>
            <a:pPr lvl="1"/>
            <a:r>
              <a:rPr lang="en-US" dirty="0"/>
              <a:t>any new and </a:t>
            </a:r>
            <a:r>
              <a:rPr lang="en-US" dirty="0" smtClean="0"/>
              <a:t>useful process</a:t>
            </a:r>
            <a:r>
              <a:rPr lang="en-US" dirty="0"/>
              <a:t>, machine, manufacture, or composition of </a:t>
            </a:r>
            <a:r>
              <a:rPr lang="en-US" dirty="0" smtClean="0"/>
              <a:t>matter or</a:t>
            </a:r>
            <a:r>
              <a:rPr lang="en-US" dirty="0"/>
              <a:t> </a:t>
            </a:r>
            <a:r>
              <a:rPr lang="en-US" dirty="0" smtClean="0"/>
              <a:t>any </a:t>
            </a:r>
            <a:r>
              <a:rPr lang="en-US" dirty="0"/>
              <a:t>new and useful improvement </a:t>
            </a:r>
            <a:r>
              <a:rPr lang="en-US" dirty="0" smtClean="0"/>
              <a:t>thereof may </a:t>
            </a:r>
            <a:r>
              <a:rPr lang="en-US" dirty="0"/>
              <a:t>obtain a patent </a:t>
            </a:r>
            <a:r>
              <a:rPr lang="en-US" dirty="0" smtClean="0"/>
              <a:t>therefor, subject </a:t>
            </a:r>
            <a:r>
              <a:rPr lang="en-US" dirty="0"/>
              <a:t>to the conditions and requirements under patent </a:t>
            </a:r>
            <a:r>
              <a:rPr lang="en-US" dirty="0" smtClean="0"/>
              <a:t>law</a:t>
            </a:r>
            <a:r>
              <a:rPr lang="en-US" dirty="0"/>
              <a:t> </a:t>
            </a:r>
            <a:r>
              <a:rPr lang="en-US" dirty="0" smtClean="0"/>
              <a:t>(called </a:t>
            </a:r>
            <a:r>
              <a:rPr lang="en-US" dirty="0"/>
              <a:t>“</a:t>
            </a:r>
            <a:r>
              <a:rPr lang="en-US" u="sng" dirty="0"/>
              <a:t>statutory subject matter</a:t>
            </a:r>
            <a:r>
              <a:rPr lang="en-US" dirty="0" smtClean="0"/>
              <a:t>”).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F778-D067-447D-A958-38C6851A40D2}" type="slidenum">
              <a:rPr lang="en-US"/>
              <a:pPr/>
              <a:t>45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Can Be Patented? (cont’d)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	These 4 categories (</a:t>
            </a:r>
            <a:r>
              <a:rPr lang="en-US" dirty="0" smtClean="0"/>
              <a:t>process, machine, manufacture </a:t>
            </a:r>
            <a:r>
              <a:rPr lang="en-US" dirty="0"/>
              <a:t>and </a:t>
            </a:r>
            <a:r>
              <a:rPr lang="en-US" dirty="0" smtClean="0"/>
              <a:t>composition </a:t>
            </a:r>
            <a:r>
              <a:rPr lang="en-US" dirty="0"/>
              <a:t>of matter) taken together include practically “</a:t>
            </a:r>
            <a:r>
              <a:rPr lang="en-US" u="sng" dirty="0"/>
              <a:t>everything under the sun made by </a:t>
            </a:r>
            <a:r>
              <a:rPr lang="en-US" u="sng" dirty="0" smtClean="0"/>
              <a:t>man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EEF7-DB93-4ABF-8703-8E6A62819514}" type="slidenum">
              <a:rPr lang="en-US"/>
              <a:pPr/>
              <a:t>46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Can Not Be Patented?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055813"/>
            <a:ext cx="86868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Laws of nature, natural phenomenon, and abstract ideas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E.., </a:t>
            </a:r>
            <a:r>
              <a:rPr lang="en-US" sz="1800" dirty="0"/>
              <a:t>mathematical algorithms (by themselves)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But inventions that incorporate mathematical algorithms constitute patentable subject matters if applied to produce a “useful, concrete and tangible result” without preempting other uses of the mathematical principle are patentable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Patentability of business methods and processes has faced heightened scrutiny in recent </a:t>
            </a:r>
            <a:r>
              <a:rPr lang="en-US" sz="1800" dirty="0" smtClean="0"/>
              <a:t>years.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400" dirty="0" smtClean="0"/>
              <a:t>Living matter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But </a:t>
            </a:r>
            <a:r>
              <a:rPr lang="en-US" sz="1800" dirty="0"/>
              <a:t>living matter that has been altered to have characteristics it would not have naturally </a:t>
            </a:r>
            <a:r>
              <a:rPr lang="en-US" sz="1800" dirty="0" smtClean="0"/>
              <a:t>are patentable.</a:t>
            </a:r>
            <a:endParaRPr lang="en-US" sz="1800" dirty="0"/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400" dirty="0"/>
              <a:t>Naturally occurring articles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But, e.g., a synthesized version of a naturally occurring compound, and a purified chemical compound not found in nature is </a:t>
            </a:r>
            <a:r>
              <a:rPr lang="en-US" sz="1800" dirty="0" smtClean="0"/>
              <a:t>patentable.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27BC-B462-4328-B961-76032C23A2C4}" type="slidenum">
              <a:rPr lang="en-US"/>
              <a:pPr/>
              <a:t>47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912813"/>
            <a:ext cx="8686800" cy="609600"/>
          </a:xfrm>
          <a:noFill/>
        </p:spPr>
        <p:txBody>
          <a:bodyPr/>
          <a:lstStyle/>
          <a:p>
            <a:r>
              <a:rPr lang="en-US" sz="3600"/>
              <a:t>What Are The Requirements For Patentability?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055817"/>
            <a:ext cx="8158162" cy="3551237"/>
          </a:xfrm>
          <a:noFill/>
        </p:spPr>
        <p:txBody>
          <a:bodyPr/>
          <a:lstStyle/>
          <a:p>
            <a:r>
              <a:rPr lang="en-US"/>
              <a:t>Utility</a:t>
            </a:r>
          </a:p>
          <a:p>
            <a:r>
              <a:rPr lang="en-US"/>
              <a:t>Novelty (and other statutory bars)</a:t>
            </a:r>
          </a:p>
          <a:p>
            <a:r>
              <a:rPr lang="en-US"/>
              <a:t>Non-obviousness</a:t>
            </a:r>
          </a:p>
          <a:p>
            <a:r>
              <a:rPr lang="en-US"/>
              <a:t>Adequacy of disclosure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B0E-97A0-40B8-92C9-C4D74B0EBF02}" type="slidenum">
              <a:rPr lang="en-US"/>
              <a:pPr/>
              <a:t>48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Utility Requirement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055813"/>
            <a:ext cx="8610600" cy="3810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There </a:t>
            </a:r>
            <a:r>
              <a:rPr lang="en-US" dirty="0" smtClean="0"/>
              <a:t>must be some </a:t>
            </a:r>
            <a:r>
              <a:rPr lang="en-US" dirty="0"/>
              <a:t>identifiable benefit and </a:t>
            </a:r>
            <a:r>
              <a:rPr lang="en-US" dirty="0" smtClean="0"/>
              <a:t>the invention must be </a:t>
            </a:r>
            <a:r>
              <a:rPr lang="en-US" dirty="0"/>
              <a:t>capable of </a:t>
            </a:r>
            <a:r>
              <a:rPr lang="en-US" dirty="0" smtClean="0"/>
              <a:t>use.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This </a:t>
            </a:r>
            <a:r>
              <a:rPr lang="en-US" dirty="0"/>
              <a:t>standard is not stringent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Invention must work to meet its </a:t>
            </a:r>
            <a:r>
              <a:rPr lang="en-US" dirty="0" smtClean="0"/>
              <a:t>goal.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goal may not be illegal, immoral or contrary to the public </a:t>
            </a:r>
            <a:r>
              <a:rPr lang="en-US" dirty="0" smtClean="0"/>
              <a:t>good.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95B5-4E6C-4E1D-AD2E-575A5A58EEB9}" type="slidenum">
              <a:rPr lang="en-US"/>
              <a:pPr/>
              <a:t>49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Novelty Requirement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055813"/>
            <a:ext cx="8610600" cy="3962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invention must be </a:t>
            </a:r>
            <a:r>
              <a:rPr lang="en-US" dirty="0" smtClean="0"/>
              <a:t>new.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Basic idea is to: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prevent the patenting of inventions that have entered the public domain prior to the patent applicant’s invention date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Ensure that in most cases the first person to make the invention gets the patent</a:t>
            </a:r>
          </a:p>
          <a:p>
            <a:pPr>
              <a:lnSpc>
                <a:spcPct val="90000"/>
              </a:lnSpc>
            </a:pPr>
            <a:r>
              <a:rPr lang="en-US" dirty="0"/>
              <a:t>“Statutory bar” provisions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Primarily intended to encourage inventors to file their patent applications in a timely manner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3924-46CE-46C6-BCA6-F3518FD35E71}" type="slidenum">
              <a:rPr lang="en-US"/>
              <a:pPr/>
              <a:t>5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8"/>
            <a:ext cx="8686800" cy="34020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4400" b="1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6000" b="1">
                <a:solidFill>
                  <a:schemeClr val="tx2"/>
                </a:solidFill>
              </a:rPr>
              <a:t>What Is Intellectual Property?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build="p" bldLvl="5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7F41-9628-4CD0-BF3F-CB8323954E19}" type="slidenum">
              <a:rPr lang="en-US"/>
              <a:pPr/>
              <a:t>50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Non-Obviousness Requirement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055813"/>
            <a:ext cx="8610600" cy="3886200"/>
          </a:xfrm>
          <a:noFill/>
        </p:spPr>
        <p:txBody>
          <a:bodyPr/>
          <a:lstStyle/>
          <a:p>
            <a:r>
              <a:rPr lang="en-US"/>
              <a:t>At the time the invention was made:</a:t>
            </a:r>
          </a:p>
          <a:p>
            <a:pPr lvl="1"/>
            <a:r>
              <a:rPr lang="en-US"/>
              <a:t>The invention must not have been obvious</a:t>
            </a:r>
          </a:p>
          <a:p>
            <a:pPr lvl="1"/>
            <a:r>
              <a:rPr lang="en-US"/>
              <a:t>To a person of ordinary skill in the pertinent art</a:t>
            </a:r>
          </a:p>
          <a:p>
            <a:pPr lvl="1"/>
            <a:r>
              <a:rPr lang="en-US"/>
              <a:t>Who has knowledge of all the pertinent prior art</a:t>
            </a:r>
          </a:p>
          <a:p>
            <a:r>
              <a:rPr lang="en-US"/>
              <a:t>“Prior Art” – information in the art that is publicly known</a:t>
            </a:r>
          </a:p>
          <a:p>
            <a:r>
              <a:rPr lang="en-US"/>
              <a:t>Non-obviousness does not require any minimum amount of advancement of the art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DC34-03A2-40FA-857C-E68D9232076C}" type="slidenum">
              <a:rPr lang="en-US"/>
              <a:pPr/>
              <a:t>51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Adequacy of Disclosure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055818"/>
            <a:ext cx="8158162" cy="3908425"/>
          </a:xfrm>
          <a:noFill/>
        </p:spPr>
        <p:txBody>
          <a:bodyPr/>
          <a:lstStyle/>
          <a:p>
            <a:r>
              <a:rPr lang="en-US" sz="2600" dirty="0"/>
              <a:t>Three Basic Requirements for Adequacy of Disclosure:</a:t>
            </a:r>
          </a:p>
          <a:p>
            <a:pPr lvl="1"/>
            <a:r>
              <a:rPr lang="en-US" dirty="0"/>
              <a:t>“claiming” requirement</a:t>
            </a:r>
          </a:p>
          <a:p>
            <a:pPr lvl="2"/>
            <a:r>
              <a:rPr lang="en-US" sz="1800" dirty="0"/>
              <a:t>Include one or more “claims” that clearly describe the invention and set forth its constituent elements</a:t>
            </a:r>
          </a:p>
          <a:p>
            <a:pPr lvl="1"/>
            <a:r>
              <a:rPr lang="en-US" dirty="0"/>
              <a:t>“enablement” requirement</a:t>
            </a:r>
          </a:p>
          <a:p>
            <a:pPr lvl="2"/>
            <a:r>
              <a:rPr lang="en-US" sz="1800" dirty="0"/>
              <a:t>Describe how to make and use the invention with sufficient clarity, precision and detail to enable a person “skilled in the relevant art” to make and use the invention without undue experimentation</a:t>
            </a:r>
          </a:p>
          <a:p>
            <a:pPr lvl="1"/>
            <a:r>
              <a:rPr lang="en-US" dirty="0"/>
              <a:t>“best mode” requirement</a:t>
            </a:r>
          </a:p>
          <a:p>
            <a:pPr lvl="2"/>
            <a:r>
              <a:rPr lang="en-US" sz="1800" dirty="0"/>
              <a:t>Set forth the best mode that the applicant contemplates for carrying out the invention as of the application filing date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D24D-EF31-4B97-A50E-B6BF611D91DC}" type="slidenum">
              <a:rPr lang="en-US"/>
              <a:pPr/>
              <a:t>52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912813"/>
            <a:ext cx="8686800" cy="609600"/>
          </a:xfrm>
          <a:noFill/>
        </p:spPr>
        <p:txBody>
          <a:bodyPr/>
          <a:lstStyle/>
          <a:p>
            <a:r>
              <a:rPr lang="en-US" sz="4000"/>
              <a:t>What Is The Basic Process For Obtaining A Patent?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Invention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Conception of Invention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Reduction to Practice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File patent application</a:t>
            </a:r>
          </a:p>
          <a:p>
            <a:r>
              <a:rPr lang="en-US" sz="2400" dirty="0"/>
              <a:t>Receive USPTO </a:t>
            </a:r>
            <a:r>
              <a:rPr lang="en-US" sz="2400" dirty="0" smtClean="0"/>
              <a:t>correspondence – Notice of Missing Parts; Restriction Requirements; Office Actions; Notice of Allowance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Respond to USPTO correspondence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Receive Notice of Allowance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</a:t>
            </a:r>
            <a:r>
              <a:rPr lang="en-US" sz="2400" dirty="0" smtClean="0"/>
              <a:t>ay issue fee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Application Issues into Patent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6855-C1DB-4C68-BBE1-ACD5C80C4685}" type="slidenum">
              <a:rPr lang="en-US"/>
              <a:pPr/>
              <a:t>53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Word About Types of Patents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We have been discussing “utility patents”</a:t>
            </a:r>
          </a:p>
          <a:p>
            <a:pPr lvl="1"/>
            <a:r>
              <a:rPr lang="en-US"/>
              <a:t>These are the most common type</a:t>
            </a:r>
          </a:p>
          <a:p>
            <a:r>
              <a:rPr lang="en-US"/>
              <a:t>There are actually 3 types of patents:</a:t>
            </a:r>
          </a:p>
          <a:p>
            <a:pPr lvl="1"/>
            <a:r>
              <a:rPr lang="en-US"/>
              <a:t>Utility patents</a:t>
            </a:r>
          </a:p>
          <a:p>
            <a:pPr lvl="1"/>
            <a:r>
              <a:rPr lang="en-US"/>
              <a:t>Design patents</a:t>
            </a:r>
          </a:p>
          <a:p>
            <a:pPr lvl="1"/>
            <a:r>
              <a:rPr lang="en-US"/>
              <a:t>Plant patents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9CE8-4DC2-4760-B858-AFB63A63B4F8}" type="slidenum">
              <a:rPr lang="en-US"/>
              <a:pPr/>
              <a:t>54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Design Patents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055813"/>
            <a:ext cx="8686800" cy="3886200"/>
          </a:xfrm>
          <a:noFill/>
        </p:spPr>
        <p:txBody>
          <a:bodyPr/>
          <a:lstStyle/>
          <a:p>
            <a:r>
              <a:rPr lang="en-US" dirty="0"/>
              <a:t>May be obtained on any new and non-obvious ornamental design for an article of manufacture.</a:t>
            </a:r>
          </a:p>
          <a:p>
            <a:r>
              <a:rPr lang="en-US" dirty="0"/>
              <a:t>Protects only the appearance of an article, but not its structural or functional features.</a:t>
            </a:r>
          </a:p>
          <a:p>
            <a:r>
              <a:rPr lang="en-US" dirty="0"/>
              <a:t>A design patent has a term of 14 years from grant, and no fees are necessary to maintain a design patent in force.</a:t>
            </a:r>
          </a:p>
          <a:p>
            <a:r>
              <a:rPr lang="en-US" dirty="0"/>
              <a:t>Examined in the same way as a utility patent.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5E54-381F-4E9C-B0E7-B6EB3D6DBBF7}" type="slidenum">
              <a:rPr lang="en-US"/>
              <a:pPr/>
              <a:t>55</a:t>
            </a:fld>
            <a:endParaRPr lang="en-US"/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0" y="1519238"/>
            <a:ext cx="6407150" cy="4805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6BE7-501A-4367-BE71-2E81F8EBD2CF}" type="slidenum">
              <a:rPr lang="en-US"/>
              <a:pPr/>
              <a:t>56</a:t>
            </a:fld>
            <a:endParaRPr 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Plant Patents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055813"/>
            <a:ext cx="8686800" cy="3886200"/>
          </a:xfrm>
          <a:noFill/>
        </p:spPr>
        <p:txBody>
          <a:bodyPr/>
          <a:lstStyle/>
          <a:p>
            <a:r>
              <a:rPr lang="en-US"/>
              <a:t>Provides a right to exclude others from asexually reproducing, selling or using the claimed patent in exchange for public disclosure of the technology described and shown in the patent specification for a period of 20 years from the filing date.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4A79-B676-4038-AF23-F85967D37F33}" type="slidenum">
              <a:rPr lang="en-US"/>
              <a:pPr/>
              <a:t>57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912813"/>
            <a:ext cx="8839200" cy="609600"/>
          </a:xfrm>
          <a:noFill/>
        </p:spPr>
        <p:txBody>
          <a:bodyPr/>
          <a:lstStyle/>
          <a:p>
            <a:r>
              <a:rPr lang="en-US" sz="3800"/>
              <a:t>How Valuable Are Patents In Practice?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055813"/>
            <a:ext cx="8686800" cy="3886200"/>
          </a:xfrm>
          <a:noFill/>
        </p:spPr>
        <p:txBody>
          <a:bodyPr/>
          <a:lstStyle/>
          <a:p>
            <a:r>
              <a:rPr lang="en-US" dirty="0"/>
              <a:t>Patents can be extremely valuable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Patents can </a:t>
            </a:r>
            <a:r>
              <a:rPr lang="en-US" dirty="0"/>
              <a:t>serve as a “shield” rather than, or in addition to, a “sword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71CC-1F42-453F-B19B-BEAECB86979E}" type="slidenum">
              <a:rPr lang="en-US"/>
              <a:pPr/>
              <a:t>58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912813"/>
            <a:ext cx="8839200" cy="609600"/>
          </a:xfrm>
          <a:noFill/>
        </p:spPr>
        <p:txBody>
          <a:bodyPr/>
          <a:lstStyle/>
          <a:p>
            <a:r>
              <a:rPr lang="en-US" sz="4000"/>
              <a:t>Patents In Your Business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055813"/>
            <a:ext cx="8686800" cy="3886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Be proactive with patents in your business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sz="2000" dirty="0"/>
              <a:t>Identify potentially patentable inventions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sz="2000" dirty="0"/>
              <a:t>Weigh the pros and cons of seeking patent protection for each potentially patentable invention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sz="2000" dirty="0"/>
              <a:t>Include patent markings on your patented products and services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sz="2000" dirty="0"/>
              <a:t>Be careful with assertions of patent infringement made against your business</a:t>
            </a:r>
          </a:p>
          <a:p>
            <a:pPr lvl="2">
              <a:lnSpc>
                <a:spcPct val="90000"/>
              </a:lnSpc>
              <a:spcBef>
                <a:spcPct val="40000"/>
              </a:spcBef>
            </a:pPr>
            <a:r>
              <a:rPr lang="en-US" dirty="0"/>
              <a:t>Could be subject to:</a:t>
            </a:r>
          </a:p>
          <a:p>
            <a:pPr lvl="3">
              <a:lnSpc>
                <a:spcPct val="90000"/>
              </a:lnSpc>
              <a:spcBef>
                <a:spcPct val="40000"/>
              </a:spcBef>
            </a:pPr>
            <a:r>
              <a:rPr lang="en-US" dirty="0"/>
              <a:t>Injunction</a:t>
            </a:r>
          </a:p>
          <a:p>
            <a:pPr lvl="3">
              <a:lnSpc>
                <a:spcPct val="90000"/>
              </a:lnSpc>
              <a:spcBef>
                <a:spcPct val="40000"/>
              </a:spcBef>
            </a:pPr>
            <a:r>
              <a:rPr lang="en-US" dirty="0"/>
              <a:t>Triple damages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90D9-AA02-4DFF-B693-5C5C94E802AF}" type="slidenum">
              <a:rPr lang="en-US"/>
              <a:pPr/>
              <a:t>59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8"/>
            <a:ext cx="8686800" cy="34020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6000" b="1">
                <a:solidFill>
                  <a:schemeClr val="tx2"/>
                </a:solidFill>
              </a:rPr>
              <a:t>Trade Secrets</a:t>
            </a:r>
          </a:p>
        </p:txBody>
      </p:sp>
      <p:pic>
        <p:nvPicPr>
          <p:cNvPr id="386052" name="Picture 4" descr="beaker"/>
          <p:cNvPicPr>
            <a:picLocks noChangeAspect="1" noChangeArrowheads="1"/>
          </p:cNvPicPr>
          <p:nvPr/>
        </p:nvPicPr>
        <p:blipFill>
          <a:blip r:embed="rId3" cstate="print"/>
          <a:srcRect t="6006" b="2002"/>
          <a:stretch>
            <a:fillRect/>
          </a:stretch>
        </p:blipFill>
        <p:spPr bwMode="auto">
          <a:xfrm>
            <a:off x="3282951" y="3048000"/>
            <a:ext cx="2508250" cy="31242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0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C7D8-E68E-462A-B91F-5A37AB2DAD26}" type="slidenum">
              <a:rPr lang="en-US"/>
              <a:pPr/>
              <a:t>6</a:t>
            </a:fld>
            <a:endParaRPr lang="en-US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Intellectual Property?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686800" cy="3886200"/>
          </a:xfrm>
        </p:spPr>
        <p:txBody>
          <a:bodyPr/>
          <a:lstStyle/>
          <a:p>
            <a:pPr lvl="1">
              <a:spcAft>
                <a:spcPct val="20000"/>
              </a:spcAft>
            </a:pPr>
            <a:r>
              <a:rPr lang="en-US"/>
              <a:t>Idea, information or knowledge that can be incorporated into a tangible form</a:t>
            </a:r>
          </a:p>
          <a:p>
            <a:pPr lvl="1">
              <a:spcAft>
                <a:spcPct val="20000"/>
              </a:spcAft>
            </a:pPr>
            <a:r>
              <a:rPr lang="en-US"/>
              <a:t>Asset, just like a car or bank account, that needs to be protected and respected</a:t>
            </a:r>
          </a:p>
          <a:p>
            <a:pPr lvl="1">
              <a:spcAft>
                <a:spcPct val="20000"/>
              </a:spcAft>
            </a:pPr>
            <a:r>
              <a:rPr lang="en-US"/>
              <a:t>Same product or idea can be protected by multiple forms of IP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Trade Secrets Misappropriation Law?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Protects a firm’s interest in information that the firm has developed which is both confidential and commercially valuable.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Protects such “trade secrets” against unauthorized acquisition, use, or disclosure by others, </a:t>
            </a:r>
            <a:r>
              <a:rPr lang="en-US" i="1" dirty="0" smtClean="0"/>
              <a:t>i.e.</a:t>
            </a:r>
            <a:r>
              <a:rPr lang="en-US" dirty="0" smtClean="0"/>
              <a:t>, misappropriation, even though they are neither patented or copyrighted nor patentable or copyrightable.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UTSA Definition of Trade Secret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307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The Uniform Trade Secret Act “UTSA,” enacted by </a:t>
            </a:r>
            <a:r>
              <a:rPr lang="en-US" dirty="0" smtClean="0"/>
              <a:t>all </a:t>
            </a:r>
            <a:r>
              <a:rPr lang="en-US" dirty="0"/>
              <a:t>states and the District of </a:t>
            </a:r>
            <a:r>
              <a:rPr lang="en-US" dirty="0" smtClean="0"/>
              <a:t>Columbia, except </a:t>
            </a:r>
            <a:r>
              <a:rPr lang="en-US" dirty="0"/>
              <a:t>New York and </a:t>
            </a:r>
            <a:r>
              <a:rPr lang="en-US" dirty="0" smtClean="0"/>
              <a:t>Massachusetts, </a:t>
            </a:r>
            <a:r>
              <a:rPr lang="en-US" dirty="0"/>
              <a:t>defines a trade secret as: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information, including a formula, pattern, compilation, program, device, method, technique, or </a:t>
            </a:r>
            <a:r>
              <a:rPr lang="en-US" sz="2000" dirty="0" smtClean="0"/>
              <a:t>process;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sz="2000" dirty="0"/>
              <a:t>that derives independent economic value, actual or potential, from not being generally known </a:t>
            </a:r>
            <a:r>
              <a:rPr lang="en-US" sz="2000" dirty="0" smtClean="0"/>
              <a:t>to, </a:t>
            </a:r>
            <a:r>
              <a:rPr lang="en-US" sz="2000" dirty="0"/>
              <a:t>or readily ascertainable </a:t>
            </a:r>
            <a:r>
              <a:rPr lang="en-US" sz="2000" dirty="0" smtClean="0"/>
              <a:t>through appropriate means, </a:t>
            </a:r>
            <a:r>
              <a:rPr lang="en-US" sz="2000" dirty="0"/>
              <a:t>by other persons who might obtain economic value from its disclosure or use; </a:t>
            </a:r>
            <a:r>
              <a:rPr lang="en-US" sz="2000" dirty="0" smtClean="0"/>
              <a:t>and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sz="2000" dirty="0" smtClean="0"/>
              <a:t>is </a:t>
            </a:r>
            <a:r>
              <a:rPr lang="en-US" sz="2000" dirty="0"/>
              <a:t>the subject of efforts that are reasonable under the circumstances to maintain its secrecy.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Secrets in New York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0075"/>
            <a:ext cx="8229600" cy="3997325"/>
          </a:xfrm>
        </p:spPr>
        <p:txBody>
          <a:bodyPr>
            <a:normAutofit fontScale="77500" lnSpcReduction="20000"/>
          </a:bodyPr>
          <a:lstStyle/>
          <a:p>
            <a:pPr marL="48006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/>
              <a:t>New York courts have adopted </a:t>
            </a:r>
            <a:r>
              <a:rPr lang="en-US" dirty="0" smtClean="0"/>
              <a:t>definition </a:t>
            </a:r>
            <a:r>
              <a:rPr lang="en-US" dirty="0"/>
              <a:t>from Restatement of Torts Section 757 </a:t>
            </a:r>
            <a:r>
              <a:rPr lang="en-US" dirty="0" smtClean="0"/>
              <a:t> —“</a:t>
            </a:r>
            <a:r>
              <a:rPr lang="en-US" dirty="0"/>
              <a:t>a trade secret consists of a formula, process, device or compilation which one uses in his business and which gives him an opportunity to obtain an advantage over competitors who do not know or use it.” </a:t>
            </a:r>
          </a:p>
          <a:p>
            <a:pPr marL="48006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Unlike UTSA, New </a:t>
            </a:r>
            <a:r>
              <a:rPr lang="en-US" dirty="0"/>
              <a:t>York courts have held that trade secrets must </a:t>
            </a:r>
            <a:r>
              <a:rPr lang="en-US" dirty="0" smtClean="0"/>
              <a:t>usually consist </a:t>
            </a:r>
            <a:r>
              <a:rPr lang="en-US" dirty="0"/>
              <a:t>of ‘‘a process or device for continuous use in the operation of business.’’ </a:t>
            </a:r>
          </a:p>
          <a:p>
            <a:pPr marL="48006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Abstract ‘‘</a:t>
            </a:r>
            <a:r>
              <a:rPr lang="en-US" dirty="0"/>
              <a:t>m</a:t>
            </a:r>
            <a:r>
              <a:rPr lang="en-US" dirty="0" smtClean="0"/>
              <a:t>arketing </a:t>
            </a:r>
            <a:r>
              <a:rPr lang="en-US" dirty="0"/>
              <a:t>concepts,’’ ‘‘new product ideas,’’ and ‘‘business possibilities or goals’’ may not qualify for trade secret protection.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Trade Secrets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R&amp;D information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Design drawings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Production machinery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Source code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IT system architecture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Blue prints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Product designs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Manufacturing processes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201168" lvl="1" indent="0">
              <a:lnSpc>
                <a:spcPct val="150000"/>
              </a:lnSpc>
              <a:buNone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038600" y="1981200"/>
            <a:ext cx="4235450" cy="2895600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Cost/price/margin </a:t>
            </a:r>
            <a:r>
              <a:rPr lang="en-US" sz="2000" dirty="0"/>
              <a:t>data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Business plans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Market plans /research /studies/analyses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Customer lists </a:t>
            </a:r>
            <a:endParaRPr lang="en-US" sz="2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Customer information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Customer support services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constitutes misappropriation?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Wrongful acquisition, retention, or use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Wrongful disclosure of specifically identified information:</a:t>
            </a:r>
          </a:p>
          <a:p>
            <a:pPr lvl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That has actual or potential economic value;</a:t>
            </a:r>
          </a:p>
          <a:p>
            <a:pPr lvl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Is not generally known to the relevant public;</a:t>
            </a:r>
          </a:p>
          <a:p>
            <a:pPr lvl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And that has been the subject of reasonable measures to maintain secrecy. </a:t>
            </a:r>
          </a:p>
          <a:p>
            <a:pPr marL="201168" lvl="1" indent="0">
              <a:lnSpc>
                <a:spcPct val="150000"/>
              </a:lnSpc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to Trade Secrets Misappropriation Generally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Competitor </a:t>
            </a:r>
            <a:r>
              <a:rPr lang="en-US" dirty="0"/>
              <a:t>had </a:t>
            </a:r>
            <a:r>
              <a:rPr lang="en-US" dirty="0" smtClean="0"/>
              <a:t>previously or is already </a:t>
            </a:r>
            <a:r>
              <a:rPr lang="en-US" dirty="0"/>
              <a:t>used the matter in question in its </a:t>
            </a:r>
            <a:r>
              <a:rPr lang="en-US" dirty="0" smtClean="0"/>
              <a:t>business before the alleged misappropriation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information had been widely </a:t>
            </a:r>
            <a:r>
              <a:rPr lang="en-US" dirty="0" smtClean="0"/>
              <a:t>circulated or published </a:t>
            </a:r>
            <a:r>
              <a:rPr lang="en-US" dirty="0"/>
              <a:t>before the </a:t>
            </a:r>
            <a:r>
              <a:rPr lang="en-US" dirty="0" smtClean="0"/>
              <a:t>alleged misappropriation 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information can be readily obtained from public </a:t>
            </a:r>
            <a:r>
              <a:rPr lang="en-US" dirty="0" smtClean="0"/>
              <a:t>sources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Reasonable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Fact intensive / case by case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Efforts to label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Efforts to secure and maintain security</a:t>
            </a:r>
          </a:p>
          <a:p>
            <a:pPr lvl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Limited distribution: vaults, passwords, codes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Employee training and reminders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NDAs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Confidentiality agreements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err="1" smtClean="0"/>
              <a:t>Noncompetes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and Permanent Injunctive Relief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The threat of misappropriation may be sufficient to obtain an injunction, even before use.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Need to meet the requirements for an injunction.</a:t>
            </a:r>
          </a:p>
          <a:p>
            <a:pPr lvl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Likelihood of success on the merits</a:t>
            </a:r>
          </a:p>
          <a:p>
            <a:pPr lvl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Irreparable harm</a:t>
            </a:r>
          </a:p>
          <a:p>
            <a:pPr lvl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Balance of equities in favor of plaintiff / clean hands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 err="1" smtClean="0"/>
              <a:t>misappropriator</a:t>
            </a:r>
            <a:r>
              <a:rPr lang="en-US" dirty="0" smtClean="0"/>
              <a:t> cannot base a request to terminate the injunction based on improper publication of the trade secrets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Injunctive </a:t>
            </a:r>
            <a:r>
              <a:rPr lang="en-US" dirty="0"/>
              <a:t>relief after trial to remove “lead time advantage”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Remedies: Monetary Damages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Monetary damages</a:t>
            </a:r>
          </a:p>
          <a:p>
            <a:pPr marL="749808" lvl="1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Lost profits</a:t>
            </a:r>
          </a:p>
          <a:p>
            <a:pPr marL="749808" lvl="1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Loss of revenue</a:t>
            </a:r>
          </a:p>
          <a:p>
            <a:pPr marL="749808" lvl="1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Price erosion</a:t>
            </a:r>
          </a:p>
          <a:p>
            <a:pPr marL="749808" lvl="1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Cost of efforts to minimize consequences of theft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Unjust enrichment: disgorgement of unjust gains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Reasonable royalty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penalties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53072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18 U.S.C.§1832 Theft of Trade Secrets</a:t>
            </a:r>
          </a:p>
          <a:p>
            <a:pPr lvl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Fined and/or imprisoned up to 10 years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Economic </a:t>
            </a:r>
            <a:r>
              <a:rPr lang="en-US" sz="2000" dirty="0"/>
              <a:t>Espionage Act (1996)</a:t>
            </a:r>
          </a:p>
          <a:p>
            <a:pPr lvl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Provides criminal penalties for misappropriation of trade secrets “related to or included in a product that is produced for or placed into interstate commerce”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Foreign </a:t>
            </a:r>
            <a:r>
              <a:rPr lang="en-US" sz="2000" dirty="0"/>
              <a:t>and Economic Espionage Penalty Enhancement Act of 2012</a:t>
            </a:r>
          </a:p>
          <a:p>
            <a:pPr lvl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Greater penalties if misappropriation is to benefit foreign government </a:t>
            </a:r>
          </a:p>
          <a:p>
            <a:pPr lvl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Maximum fine for individual perpetrator increased from $500,000 to $5 million</a:t>
            </a:r>
          </a:p>
          <a:p>
            <a:pPr lvl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Maximum fine for organizations is changed from $10 million to “the greater of $10 million or 3 times the value of the trade secret to the organization, including expenses for research and design and other costs of reproducing the trade secret that the organization has thereby avoided”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446F-8A50-4945-9003-84591104FA84}" type="slidenum">
              <a:rPr lang="en-US"/>
              <a:pPr/>
              <a:t>7</a:t>
            </a:fld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many types of IP Are in a Coca-Cola Bottle?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86800" cy="4343400"/>
          </a:xfrm>
        </p:spPr>
        <p:txBody>
          <a:bodyPr/>
          <a:lstStyle/>
          <a:p>
            <a:pPr lvl="1">
              <a:spcAft>
                <a:spcPct val="20000"/>
              </a:spcAft>
            </a:pPr>
            <a:r>
              <a:rPr lang="en-US" sz="2000" b="1" dirty="0">
                <a:solidFill>
                  <a:srgbClr val="FF0000"/>
                </a:solidFill>
              </a:rPr>
              <a:t>Utility Patent </a:t>
            </a:r>
            <a:r>
              <a:rPr lang="en-US" sz="2000" dirty="0">
                <a:solidFill>
                  <a:srgbClr val="FF0000"/>
                </a:solidFill>
              </a:rPr>
              <a:t>in “tamper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resistant cap design</a:t>
            </a:r>
            <a:r>
              <a:rPr lang="en-US" sz="2000" dirty="0" smtClean="0">
                <a:solidFill>
                  <a:srgbClr val="FF0000"/>
                </a:solidFill>
              </a:rPr>
              <a:t>”</a:t>
            </a:r>
          </a:p>
          <a:p>
            <a:pPr marL="457200" lvl="1" indent="0">
              <a:spcAft>
                <a:spcPct val="20000"/>
              </a:spcAft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</a:rPr>
              <a:t>Trademark </a:t>
            </a:r>
            <a:r>
              <a:rPr lang="en-US" sz="2000" dirty="0">
                <a:solidFill>
                  <a:srgbClr val="FF0000"/>
                </a:solidFill>
              </a:rPr>
              <a:t>in logos on </a:t>
            </a:r>
            <a:r>
              <a:rPr lang="en-US" sz="2000" dirty="0" smtClean="0">
                <a:solidFill>
                  <a:srgbClr val="FF0000"/>
                </a:solidFill>
              </a:rPr>
              <a:t>label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1">
              <a:spcAft>
                <a:spcPct val="200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Copyright </a:t>
            </a:r>
            <a:r>
              <a:rPr lang="en-US" sz="2000" dirty="0">
                <a:solidFill>
                  <a:srgbClr val="FF0000"/>
                </a:solidFill>
              </a:rPr>
              <a:t>in text on label</a:t>
            </a:r>
          </a:p>
          <a:p>
            <a:pPr lvl="1">
              <a:spcAft>
                <a:spcPct val="20000"/>
              </a:spcAft>
            </a:pPr>
            <a:endParaRPr lang="en-US" sz="1600" dirty="0">
              <a:solidFill>
                <a:srgbClr val="FF0000"/>
              </a:solidFill>
            </a:endParaRPr>
          </a:p>
          <a:p>
            <a:pPr lvl="1">
              <a:spcAft>
                <a:spcPct val="20000"/>
              </a:spcAft>
            </a:pPr>
            <a:r>
              <a:rPr lang="en-US" sz="2000" b="1" dirty="0">
                <a:solidFill>
                  <a:srgbClr val="FF0000"/>
                </a:solidFill>
              </a:rPr>
              <a:t>Trade Dress </a:t>
            </a:r>
            <a:r>
              <a:rPr lang="en-US" sz="2000" dirty="0">
                <a:solidFill>
                  <a:srgbClr val="FF0000"/>
                </a:solidFill>
              </a:rPr>
              <a:t>and </a:t>
            </a:r>
            <a:r>
              <a:rPr lang="en-US" sz="2000" b="1" dirty="0">
                <a:solidFill>
                  <a:srgbClr val="FF0000"/>
                </a:solidFill>
              </a:rPr>
              <a:t>Design 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Patent</a:t>
            </a:r>
            <a:r>
              <a:rPr lang="en-US" sz="2000" dirty="0">
                <a:solidFill>
                  <a:srgbClr val="FF0000"/>
                </a:solidFill>
              </a:rPr>
              <a:t> covering bottle </a:t>
            </a:r>
            <a:r>
              <a:rPr lang="en-US" sz="2000" dirty="0" smtClean="0">
                <a:solidFill>
                  <a:srgbClr val="FF0000"/>
                </a:solidFill>
              </a:rPr>
              <a:t>shape</a:t>
            </a:r>
          </a:p>
          <a:p>
            <a:pPr marL="457200" lvl="1" indent="0">
              <a:spcAft>
                <a:spcPct val="20000"/>
              </a:spcAft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spcAft>
                <a:spcPct val="20000"/>
              </a:spcAft>
            </a:pPr>
            <a:r>
              <a:rPr lang="en-US" sz="2000" smtClean="0">
                <a:solidFill>
                  <a:srgbClr val="FF0000"/>
                </a:solidFill>
              </a:rPr>
              <a:t>Trade secret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smtClean="0">
                <a:solidFill>
                  <a:srgbClr val="FF0000"/>
                </a:solidFill>
              </a:rPr>
              <a:t>the formula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9" y="2209800"/>
            <a:ext cx="3721100" cy="403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93221" name="Line 5"/>
          <p:cNvSpPr>
            <a:spLocks noChangeShapeType="1"/>
          </p:cNvSpPr>
          <p:nvPr/>
        </p:nvSpPr>
        <p:spPr bwMode="auto">
          <a:xfrm flipV="1">
            <a:off x="3352800" y="2590800"/>
            <a:ext cx="914400" cy="228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lIns="92207" tIns="46104" rIns="92207" bIns="46104"/>
          <a:lstStyle/>
          <a:p>
            <a:endParaRPr lang="en-US"/>
          </a:p>
        </p:txBody>
      </p:sp>
      <p:sp>
        <p:nvSpPr>
          <p:cNvPr id="393222" name="Line 6"/>
          <p:cNvSpPr>
            <a:spLocks noChangeShapeType="1"/>
          </p:cNvSpPr>
          <p:nvPr/>
        </p:nvSpPr>
        <p:spPr bwMode="auto">
          <a:xfrm flipV="1">
            <a:off x="3352800" y="2590800"/>
            <a:ext cx="914400" cy="152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lIns="92207" tIns="46104" rIns="92207" bIns="46104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3899-468A-40EE-8EE5-39BBCF952482}" type="slidenum">
              <a:rPr lang="en-US"/>
              <a:pPr/>
              <a:t>70</a:t>
            </a:fld>
            <a:endParaRPr lang="en-US"/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Pros and Cons of Trade Secrets</a:t>
            </a: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2055813"/>
            <a:ext cx="4114800" cy="3962400"/>
          </a:xfrm>
          <a:noFill/>
        </p:spPr>
        <p:txBody>
          <a:bodyPr/>
          <a:lstStyle/>
          <a:p>
            <a:r>
              <a:rPr lang="en-US" sz="2400"/>
              <a:t>Pros</a:t>
            </a:r>
          </a:p>
          <a:p>
            <a:pPr lvl="1"/>
            <a:r>
              <a:rPr lang="en-US" sz="2000"/>
              <a:t>No acquisition costs</a:t>
            </a:r>
          </a:p>
          <a:p>
            <a:pPr lvl="1"/>
            <a:r>
              <a:rPr lang="en-US" sz="2000"/>
              <a:t>Immediate protection</a:t>
            </a:r>
          </a:p>
          <a:p>
            <a:pPr lvl="1"/>
            <a:r>
              <a:rPr lang="en-US" sz="2000"/>
              <a:t>Can be protected indefinitely (as long as secret)</a:t>
            </a:r>
          </a:p>
          <a:p>
            <a:pPr lvl="1"/>
            <a:r>
              <a:rPr lang="en-US" sz="2000"/>
              <a:t>Need not be unique</a:t>
            </a:r>
          </a:p>
          <a:p>
            <a:pPr lvl="1"/>
            <a:r>
              <a:rPr lang="en-US" sz="2000"/>
              <a:t>Possible civil and criminal penalties for theft	</a:t>
            </a:r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0413" y="2055813"/>
            <a:ext cx="4343400" cy="3962400"/>
          </a:xfrm>
          <a:noFill/>
        </p:spPr>
        <p:txBody>
          <a:bodyPr/>
          <a:lstStyle/>
          <a:p>
            <a:r>
              <a:rPr lang="en-US" sz="2400"/>
              <a:t>Cons</a:t>
            </a:r>
          </a:p>
          <a:p>
            <a:pPr lvl="1"/>
            <a:r>
              <a:rPr lang="en-US" sz="2000"/>
              <a:t>Burden of maintaining secrecy</a:t>
            </a:r>
          </a:p>
          <a:p>
            <a:pPr lvl="1"/>
            <a:r>
              <a:rPr lang="en-US" sz="2000"/>
              <a:t>Cannot stop others who independently develop</a:t>
            </a:r>
          </a:p>
          <a:p>
            <a:pPr lvl="1"/>
            <a:r>
              <a:rPr lang="en-US" sz="2000"/>
              <a:t>May be subject to patent by third party</a:t>
            </a:r>
          </a:p>
          <a:p>
            <a:pPr lvl="1"/>
            <a:r>
              <a:rPr lang="en-US" sz="2000"/>
              <a:t> Theft of trade secret difficult to prove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1C79-B806-42BB-91A1-AE208EF1D864}" type="slidenum">
              <a:rPr lang="en-US"/>
              <a:pPr/>
              <a:t>71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8"/>
            <a:ext cx="8686800" cy="34020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6000" b="1">
                <a:solidFill>
                  <a:schemeClr val="tx2"/>
                </a:solidFill>
              </a:rPr>
              <a:t>Common Pitfalls</a:t>
            </a:r>
          </a:p>
        </p:txBody>
      </p:sp>
      <p:pic>
        <p:nvPicPr>
          <p:cNvPr id="387076" name="Picture 4" descr="MC90007871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5" y="2895600"/>
            <a:ext cx="1782763" cy="33528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4" grpId="0" build="p" bldLvl="5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921D-D0F6-4267-898F-DF1BE8F8FB69}" type="slidenum">
              <a:rPr lang="en-US"/>
              <a:pPr/>
              <a:t>72</a:t>
            </a:fld>
            <a:endParaRPr lang="en-U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Common Pitfalls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  <a:noFill/>
        </p:spPr>
        <p:txBody>
          <a:bodyPr/>
          <a:lstStyle/>
          <a:p>
            <a:r>
              <a:rPr lang="en-US" sz="2600" dirty="0"/>
              <a:t>Registered IP rights may need maintenance</a:t>
            </a:r>
          </a:p>
          <a:p>
            <a:pPr lvl="1"/>
            <a:r>
              <a:rPr lang="en-US" sz="2000" dirty="0"/>
              <a:t>For example, federally registered trademark: File “Declaration of Use” between years 5 and 6, and renew registration every 10 years. </a:t>
            </a:r>
          </a:p>
          <a:p>
            <a:pPr lvl="1"/>
            <a:r>
              <a:rPr lang="en-US" sz="2000" dirty="0"/>
              <a:t>Additional fees may apply</a:t>
            </a:r>
            <a:endParaRPr lang="en-US" sz="1800" dirty="0"/>
          </a:p>
          <a:p>
            <a:r>
              <a:rPr lang="en-US" sz="2600" dirty="0"/>
              <a:t>Keep track of who you permit to use your IP</a:t>
            </a:r>
          </a:p>
          <a:p>
            <a:pPr lvl="1"/>
            <a:r>
              <a:rPr lang="en-US" sz="2000" dirty="0"/>
              <a:t>Enter into written license agreements</a:t>
            </a:r>
          </a:p>
          <a:p>
            <a:r>
              <a:rPr lang="en-US" sz="2600" dirty="0"/>
              <a:t>Protect your IP vis-à-vis your employees</a:t>
            </a:r>
          </a:p>
          <a:p>
            <a:pPr lvl="1"/>
            <a:r>
              <a:rPr lang="en-US" sz="2000" dirty="0"/>
              <a:t>Require employees to keep confidential information secret</a:t>
            </a:r>
          </a:p>
          <a:p>
            <a:pPr lvl="1"/>
            <a:r>
              <a:rPr lang="en-US" sz="2000" dirty="0"/>
              <a:t>“Work made for hire” / patent assignment agreements for employees who develop content or create inventions for your business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4D9-DB20-4C89-9F26-7F1ED4D8C2F5}" type="slidenum">
              <a:rPr lang="en-US"/>
              <a:pPr/>
              <a:t>73</a:t>
            </a:fld>
            <a:endParaRPr 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Common Pitfalls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2600"/>
              <a:t>Be respectful of other people’s IP rights</a:t>
            </a:r>
          </a:p>
          <a:p>
            <a:pPr lvl="1"/>
            <a:r>
              <a:rPr lang="en-US" sz="2000"/>
              <a:t>Try to develop your own content</a:t>
            </a:r>
          </a:p>
          <a:p>
            <a:pPr lvl="1"/>
            <a:r>
              <a:rPr lang="en-US" sz="2000"/>
              <a:t>Check for restrictions or limitations on use before using someone else’s content</a:t>
            </a:r>
          </a:p>
          <a:p>
            <a:pPr lvl="1"/>
            <a:r>
              <a:rPr lang="en-US" sz="2000"/>
              <a:t>BUT… parody and “fair use” doctrines may permit some use</a:t>
            </a:r>
          </a:p>
          <a:p>
            <a:pPr lvl="2"/>
            <a:r>
              <a:rPr lang="en-US" sz="1800" u="sng"/>
              <a:t>Parody example</a:t>
            </a:r>
            <a:r>
              <a:rPr lang="en-US" sz="1800"/>
              <a:t>: </a:t>
            </a:r>
            <a:r>
              <a:rPr lang="en-US" sz="1800" i="1"/>
              <a:t>Spaceballs</a:t>
            </a:r>
            <a:r>
              <a:rPr lang="en-US" sz="1800"/>
              <a:t> movie as </a:t>
            </a:r>
            <a:r>
              <a:rPr lang="en-US" sz="1800" i="1"/>
              <a:t>Star Wars </a:t>
            </a:r>
            <a:r>
              <a:rPr lang="en-US" sz="1800"/>
              <a:t>parody</a:t>
            </a:r>
          </a:p>
          <a:p>
            <a:pPr lvl="2"/>
            <a:r>
              <a:rPr lang="en-US" sz="1800" u="sng"/>
              <a:t>Fair Use examples</a:t>
            </a:r>
            <a:r>
              <a:rPr lang="en-US" sz="1800"/>
              <a:t>: “Our sports store sells Nike and Adidas brand shoes,” magazine poll of favorite characters on </a:t>
            </a:r>
            <a:r>
              <a:rPr lang="en-US" sz="1800" i="1"/>
              <a:t>Mad Men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Common Pitfalls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z="2600"/>
              <a:t>Keep your trade secrets a secret</a:t>
            </a:r>
          </a:p>
          <a:p>
            <a:pPr lvl="1"/>
            <a:r>
              <a:rPr lang="en-US" sz="2000"/>
              <a:t>Label documents as “CONFIDENTIAL”</a:t>
            </a:r>
          </a:p>
          <a:p>
            <a:pPr lvl="1"/>
            <a:r>
              <a:rPr lang="en-US" sz="2000"/>
              <a:t>Lock or password protect files</a:t>
            </a:r>
          </a:p>
          <a:p>
            <a:pPr lvl="1"/>
            <a:r>
              <a:rPr lang="en-US" sz="2000"/>
              <a:t>“Need to know” disclosures</a:t>
            </a:r>
          </a:p>
          <a:p>
            <a:pPr lvl="1"/>
            <a:r>
              <a:rPr lang="en-US" sz="2000"/>
              <a:t>Use written agreements with employees and third parties</a:t>
            </a:r>
          </a:p>
          <a:p>
            <a:pPr lvl="1"/>
            <a:endParaRPr lang="en-US" sz="2000"/>
          </a:p>
          <a:p>
            <a:r>
              <a:rPr lang="en-US" sz="2600"/>
              <a:t>Be wary of the internet and try to rely on “official” sources when finding information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E789-C7A3-4BD4-8F3D-1AB5E63E36D0}" type="slidenum">
              <a:rPr lang="en-US"/>
              <a:pPr/>
              <a:t>74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7C39-6AD5-4104-B2AA-3790BB137CF2}" type="slidenum">
              <a:rPr lang="en-US"/>
              <a:pPr/>
              <a:t>75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8"/>
            <a:ext cx="8686800" cy="34020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6000" b="1">
                <a:solidFill>
                  <a:schemeClr val="tx2"/>
                </a:solidFill>
              </a:rPr>
              <a:t>Resources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8" grpId="0" build="p" bldLvl="5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FA79-597B-49D3-A4D3-5840C5FE8F29}" type="slidenum">
              <a:rPr lang="en-US"/>
              <a:pPr/>
              <a:t>76</a:t>
            </a:fld>
            <a:endParaRPr lang="en-US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Resources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915400" cy="4267200"/>
          </a:xfrm>
          <a:noFill/>
        </p:spPr>
        <p:txBody>
          <a:bodyPr/>
          <a:lstStyle/>
          <a:p>
            <a:r>
              <a:rPr lang="en-US" sz="2400" dirty="0"/>
              <a:t>U.S. Patent &amp; Trademark Office: </a:t>
            </a:r>
            <a:r>
              <a:rPr lang="en-US" sz="2400" dirty="0">
                <a:hlinkClick r:id="rId3"/>
              </a:rPr>
              <a:t>http://www.uspto.gov</a:t>
            </a:r>
            <a:endParaRPr lang="en-US" sz="2400" dirty="0"/>
          </a:p>
          <a:p>
            <a:pPr lvl="1"/>
            <a:r>
              <a:rPr lang="en-US" sz="1800" dirty="0" smtClean="0"/>
              <a:t>Trademark Basics: </a:t>
            </a:r>
            <a:r>
              <a:rPr lang="en-US" sz="1800" dirty="0" smtClean="0">
                <a:hlinkClick r:id="rId4"/>
              </a:rPr>
              <a:t>http://www.uspto.gov/trademarks/basics/index.jsp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Inventors </a:t>
            </a:r>
            <a:r>
              <a:rPr lang="en-US" sz="1800" dirty="0"/>
              <a:t>Resources: </a:t>
            </a: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www.uspto.gov/inventors/index.jsp</a:t>
            </a:r>
            <a:endParaRPr lang="en-US" sz="1800" dirty="0" smtClean="0"/>
          </a:p>
          <a:p>
            <a:r>
              <a:rPr lang="en-US" sz="2400" dirty="0" smtClean="0"/>
              <a:t>International Trademark Association (INTA): </a:t>
            </a:r>
            <a:r>
              <a:rPr lang="en-US" sz="2400" dirty="0" smtClean="0">
                <a:hlinkClick r:id="rId6"/>
              </a:rPr>
              <a:t>www.inta.org</a:t>
            </a:r>
            <a:endParaRPr lang="en-US" sz="2400" dirty="0" smtClean="0"/>
          </a:p>
          <a:p>
            <a:pPr lvl="1"/>
            <a:r>
              <a:rPr lang="en-US" sz="1800" u="sng" dirty="0">
                <a:hlinkClick r:id="rId7"/>
              </a:rPr>
              <a:t>http://www.inta.org/TrademarkBasics/Documents/INTATMBasicsBrochure.pdf</a:t>
            </a: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900" dirty="0"/>
          </a:p>
          <a:p>
            <a:r>
              <a:rPr lang="en-US" sz="2400" dirty="0"/>
              <a:t>U.S. Copyright Office: </a:t>
            </a:r>
            <a:r>
              <a:rPr lang="en-US" sz="2400" dirty="0">
                <a:hlinkClick r:id="rId8"/>
              </a:rPr>
              <a:t>http://www.copyright.gov</a:t>
            </a:r>
            <a:endParaRPr lang="en-US" sz="2400" dirty="0"/>
          </a:p>
          <a:p>
            <a:pPr lvl="1"/>
            <a:r>
              <a:rPr lang="en-US" sz="1800" dirty="0"/>
              <a:t>Copyright Basics: </a:t>
            </a:r>
            <a:r>
              <a:rPr lang="en-US" sz="1800" dirty="0">
                <a:hlinkClick r:id="rId9"/>
              </a:rPr>
              <a:t>http://www.copyright.gov/circs/circ01.pdf</a:t>
            </a:r>
            <a:endParaRPr lang="en-US" sz="1800" dirty="0"/>
          </a:p>
          <a:p>
            <a:pPr lvl="1"/>
            <a:endParaRPr lang="en-US" sz="1000" dirty="0"/>
          </a:p>
          <a:p>
            <a:r>
              <a:rPr lang="en-US" sz="2400" dirty="0"/>
              <a:t>USPTO’s list of NY IP Resources: </a:t>
            </a:r>
            <a:r>
              <a:rPr lang="en-US" sz="2400" dirty="0">
                <a:hlinkClick r:id="rId10"/>
              </a:rPr>
              <a:t>http://www.uspto.gov/</a:t>
            </a:r>
            <a:br>
              <a:rPr lang="en-US" sz="2400" dirty="0">
                <a:hlinkClick r:id="rId10"/>
              </a:rPr>
            </a:br>
            <a:r>
              <a:rPr lang="en-US" sz="2400" dirty="0">
                <a:hlinkClick r:id="rId10"/>
              </a:rPr>
              <a:t>inventors/</a:t>
            </a:r>
            <a:r>
              <a:rPr lang="en-US" sz="2400" dirty="0" err="1">
                <a:hlinkClick r:id="rId10"/>
              </a:rPr>
              <a:t>state_resources</a:t>
            </a:r>
            <a:r>
              <a:rPr lang="en-US" sz="2400" dirty="0">
                <a:hlinkClick r:id="rId10"/>
              </a:rPr>
              <a:t>/</a:t>
            </a:r>
            <a:r>
              <a:rPr lang="en-US" sz="2400" dirty="0" err="1">
                <a:hlinkClick r:id="rId10"/>
              </a:rPr>
              <a:t>new_york.jsp</a:t>
            </a:r>
            <a:endParaRPr lang="en-US" sz="2400" dirty="0"/>
          </a:p>
          <a:p>
            <a:endParaRPr lang="en-US" sz="1000" dirty="0"/>
          </a:p>
          <a:p>
            <a:r>
              <a:rPr lang="en-US" sz="2400" dirty="0"/>
              <a:t>NY Trademark Registration Form: </a:t>
            </a:r>
            <a:r>
              <a:rPr lang="en-US" sz="2400" dirty="0">
                <a:hlinkClick r:id="rId11"/>
              </a:rPr>
              <a:t>http://www.dos.ny.gov/</a:t>
            </a:r>
            <a:br>
              <a:rPr lang="en-US" sz="2400" dirty="0">
                <a:hlinkClick r:id="rId11"/>
              </a:rPr>
            </a:br>
            <a:r>
              <a:rPr lang="en-US" sz="2400" dirty="0">
                <a:hlinkClick r:id="rId11"/>
              </a:rPr>
              <a:t>corps/index.html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9C20-1724-46DF-A760-92DA38F1096D}" type="slidenum">
              <a:rPr lang="en-US"/>
              <a:pPr/>
              <a:t>77</a:t>
            </a:fld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Resources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055813"/>
            <a:ext cx="8915400" cy="4267200"/>
          </a:xfrm>
          <a:noFill/>
        </p:spPr>
        <p:txBody>
          <a:bodyPr/>
          <a:lstStyle/>
          <a:p>
            <a:r>
              <a:rPr lang="en-US" sz="2400" dirty="0"/>
              <a:t>BBB Guide to Finding a Lawyer in NYC: </a:t>
            </a:r>
            <a:r>
              <a:rPr lang="en-US" sz="2400" dirty="0">
                <a:hlinkClick r:id="rId3"/>
              </a:rPr>
              <a:t>http://newyork.bbb.org/how-to-find-a-lawyer-in-nyc/</a:t>
            </a:r>
            <a:endParaRPr lang="en-US" sz="2400" dirty="0"/>
          </a:p>
          <a:p>
            <a:r>
              <a:rPr lang="en-US" sz="2400" dirty="0"/>
              <a:t>NY State Bar Association Lawyer Referral: </a:t>
            </a:r>
            <a:r>
              <a:rPr lang="en-US" sz="2400" dirty="0">
                <a:hlinkClick r:id="rId4"/>
              </a:rPr>
              <a:t>http://www.nysba.org/Content/NavigationMenu/</a:t>
            </a:r>
            <a:br>
              <a:rPr lang="en-US" sz="2400" dirty="0">
                <a:hlinkClick r:id="rId4"/>
              </a:rPr>
            </a:br>
            <a:r>
              <a:rPr lang="en-US" sz="2400" dirty="0" err="1">
                <a:hlinkClick r:id="rId4"/>
              </a:rPr>
              <a:t>PublicResources</a:t>
            </a:r>
            <a:r>
              <a:rPr lang="en-US" sz="2400" dirty="0">
                <a:hlinkClick r:id="rId4"/>
              </a:rPr>
              <a:t>/</a:t>
            </a:r>
            <a:r>
              <a:rPr lang="en-US" sz="2400" dirty="0" err="1">
                <a:hlinkClick r:id="rId4"/>
              </a:rPr>
              <a:t>NeedaLawyer</a:t>
            </a:r>
            <a:r>
              <a:rPr lang="en-US" sz="2400" dirty="0">
                <a:hlinkClick r:id="rId4"/>
              </a:rPr>
              <a:t>/Hire_an_Attorney.htm</a:t>
            </a:r>
            <a:endParaRPr lang="en-US" sz="2400" dirty="0"/>
          </a:p>
          <a:p>
            <a:r>
              <a:rPr lang="en-US" sz="2400" dirty="0"/>
              <a:t>New York City Bar Lawyer Referral: </a:t>
            </a: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www.abcny.org/get-legal-help/overview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429010"/>
            <a:ext cx="7391400" cy="2017713"/>
          </a:xfrm>
        </p:spPr>
        <p:txBody>
          <a:bodyPr/>
          <a:lstStyle/>
          <a:p>
            <a:pPr>
              <a:spcBef>
                <a:spcPct val="30000"/>
              </a:spcBef>
              <a:buClrTx/>
              <a:buFontTx/>
              <a:buNone/>
            </a:pPr>
            <a:r>
              <a:rPr lang="en-US" sz="3800" i="1" dirty="0"/>
              <a:t>QUESTIONS?</a:t>
            </a:r>
          </a:p>
          <a:p>
            <a:pPr algn="l">
              <a:spcBef>
                <a:spcPct val="30000"/>
              </a:spcBef>
              <a:buClrTx/>
              <a:buFontTx/>
              <a:buNone/>
            </a:pPr>
            <a:endParaRPr lang="en-US" sz="2000" dirty="0"/>
          </a:p>
          <a:p>
            <a:pPr algn="l">
              <a:spcBef>
                <a:spcPct val="30000"/>
              </a:spcBef>
              <a:buClrTx/>
              <a:buFontTx/>
              <a:buNone/>
            </a:pPr>
            <a:endParaRPr lang="en-US" sz="2000" dirty="0"/>
          </a:p>
          <a:p>
            <a:pPr algn="l">
              <a:spcBef>
                <a:spcPct val="30000"/>
              </a:spcBef>
              <a:buClrTx/>
              <a:buFontTx/>
              <a:buNone/>
            </a:pPr>
            <a:r>
              <a:rPr lang="en-US" sz="2000" dirty="0">
                <a:solidFill>
                  <a:schemeClr val="bg2"/>
                </a:solidFill>
              </a:rPr>
              <a:t>*For a copy of these presentation materials, please contact the Neighborhood Entrepreneur Law Project at </a:t>
            </a:r>
            <a:r>
              <a:rPr lang="en-US" sz="2000" dirty="0">
                <a:solidFill>
                  <a:schemeClr val="bg2"/>
                </a:solidFill>
                <a:hlinkClick r:id="rId3"/>
              </a:rPr>
              <a:t>nelp@nycbar.org</a:t>
            </a:r>
            <a:r>
              <a:rPr lang="en-US" sz="2000" dirty="0">
                <a:solidFill>
                  <a:schemeClr val="bg2"/>
                </a:solidFill>
              </a:rPr>
              <a:t>, for an electronic copy, or (212) 382-6633, for a hard copy to be mailed to you.</a:t>
            </a:r>
            <a:endParaRPr lang="en-US" sz="3800" i="1" dirty="0">
              <a:solidFill>
                <a:schemeClr val="bg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0AE6-EE7E-4874-861B-173798A6A540}" type="slidenum">
              <a:rPr lang="en-US"/>
              <a:pPr/>
              <a:t>8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8"/>
            <a:ext cx="8686800" cy="34020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400" b="1">
                <a:solidFill>
                  <a:schemeClr val="tx2"/>
                </a:solidFill>
              </a:rPr>
              <a:t>Four Main Types of </a:t>
            </a:r>
            <a:br>
              <a:rPr lang="en-US" sz="4400" b="1">
                <a:solidFill>
                  <a:schemeClr val="tx2"/>
                </a:solidFill>
              </a:rPr>
            </a:br>
            <a:r>
              <a:rPr lang="en-US" sz="4400" b="1">
                <a:solidFill>
                  <a:schemeClr val="tx2"/>
                </a:solidFill>
              </a:rPr>
              <a:t>Intellectual Property</a:t>
            </a:r>
          </a:p>
          <a:p>
            <a:pPr algn="ctr">
              <a:buFont typeface="Wingdings" pitchFamily="2" charset="2"/>
              <a:buNone/>
            </a:pP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457200" y="5791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>
                <a:cs typeface="Arial" charset="0"/>
              </a:rPr>
              <a:t>          Trademarks         Copyrights	Patents        Trade Secrets</a:t>
            </a:r>
          </a:p>
        </p:txBody>
      </p:sp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2819400" y="3810001"/>
            <a:ext cx="3124200" cy="708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207" tIns="46104" rIns="92207" bIns="46104">
            <a:spAutoFit/>
          </a:bodyPr>
          <a:lstStyle/>
          <a:p>
            <a:pPr marL="742950" indent="-285750" algn="l"/>
            <a:endParaRPr lang="en-US" sz="4000">
              <a:cs typeface="Arial" charset="0"/>
            </a:endParaRPr>
          </a:p>
        </p:txBody>
      </p:sp>
      <p:pic>
        <p:nvPicPr>
          <p:cNvPr id="381957" name="Picture 5" descr="beaker"/>
          <p:cNvPicPr>
            <a:picLocks noChangeAspect="1" noChangeArrowheads="1"/>
          </p:cNvPicPr>
          <p:nvPr/>
        </p:nvPicPr>
        <p:blipFill>
          <a:blip r:embed="rId3" cstate="print"/>
          <a:srcRect t="3003" b="4004"/>
          <a:stretch>
            <a:fillRect/>
          </a:stretch>
        </p:blipFill>
        <p:spPr bwMode="auto">
          <a:xfrm rot="120000">
            <a:off x="6400801" y="3429000"/>
            <a:ext cx="1816100" cy="2286000"/>
          </a:xfrm>
          <a:prstGeom prst="rect">
            <a:avLst/>
          </a:prstGeom>
          <a:noFill/>
        </p:spPr>
      </p:pic>
      <p:pic>
        <p:nvPicPr>
          <p:cNvPr id="381958" name="Picture 6" descr="124862-matte-white-square-icon-business-trademark-ps"/>
          <p:cNvPicPr>
            <a:picLocks noChangeAspect="1" noChangeArrowheads="1"/>
          </p:cNvPicPr>
          <p:nvPr/>
        </p:nvPicPr>
        <p:blipFill>
          <a:blip r:embed="rId4" cstate="print"/>
          <a:srcRect l="13126" t="13126" r="13126" b="16875"/>
          <a:stretch>
            <a:fillRect/>
          </a:stretch>
        </p:blipFill>
        <p:spPr bwMode="auto">
          <a:xfrm>
            <a:off x="1143000" y="4191000"/>
            <a:ext cx="1600200" cy="1519238"/>
          </a:xfrm>
          <a:prstGeom prst="rect">
            <a:avLst/>
          </a:prstGeom>
          <a:noFill/>
        </p:spPr>
      </p:pic>
      <p:pic>
        <p:nvPicPr>
          <p:cNvPr id="381959" name="Picture 7" descr="CopyrightPic"/>
          <p:cNvPicPr>
            <a:picLocks noChangeAspect="1" noChangeArrowheads="1"/>
          </p:cNvPicPr>
          <p:nvPr/>
        </p:nvPicPr>
        <p:blipFill>
          <a:blip r:embed="rId5" cstate="print"/>
          <a:srcRect l="14999" r="14999"/>
          <a:stretch>
            <a:fillRect/>
          </a:stretch>
        </p:blipFill>
        <p:spPr bwMode="auto">
          <a:xfrm>
            <a:off x="3048002" y="4114800"/>
            <a:ext cx="1495425" cy="1600200"/>
          </a:xfrm>
          <a:prstGeom prst="rect">
            <a:avLst/>
          </a:prstGeom>
          <a:noFill/>
        </p:spPr>
      </p:pic>
      <p:pic>
        <p:nvPicPr>
          <p:cNvPr id="381960" name="Picture 8"/>
          <p:cNvPicPr>
            <a:picLocks noChangeAspect="1" noChangeArrowheads="1"/>
          </p:cNvPicPr>
          <p:nvPr/>
        </p:nvPicPr>
        <p:blipFill>
          <a:blip r:embed="rId6" cstate="print"/>
          <a:srcRect b="13397"/>
          <a:stretch>
            <a:fillRect/>
          </a:stretch>
        </p:blipFill>
        <p:spPr bwMode="auto">
          <a:xfrm>
            <a:off x="4660900" y="3581400"/>
            <a:ext cx="1663700" cy="213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4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0D0B-AB2D-44FE-BCFF-F5CC30E9EAC3}" type="slidenum">
              <a:rPr lang="en-US"/>
              <a:pPr/>
              <a:t>9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8"/>
            <a:ext cx="8686800" cy="34020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6000" b="1">
                <a:solidFill>
                  <a:schemeClr val="tx2"/>
                </a:solidFill>
              </a:rPr>
              <a:t>Trademarks</a:t>
            </a:r>
          </a:p>
        </p:txBody>
      </p:sp>
      <p:pic>
        <p:nvPicPr>
          <p:cNvPr id="382979" name="Picture 3" descr="trademark"/>
          <p:cNvPicPr>
            <a:picLocks noChangeAspect="1" noChangeArrowheads="1"/>
          </p:cNvPicPr>
          <p:nvPr/>
        </p:nvPicPr>
        <p:blipFill>
          <a:blip r:embed="rId3" cstate="print"/>
          <a:srcRect l="12801" t="8000" r="12801" b="19200"/>
          <a:stretch>
            <a:fillRect/>
          </a:stretch>
        </p:blipFill>
        <p:spPr bwMode="auto">
          <a:xfrm>
            <a:off x="4572000" y="3148023"/>
            <a:ext cx="2154238" cy="2109787"/>
          </a:xfrm>
          <a:prstGeom prst="rect">
            <a:avLst/>
          </a:prstGeom>
          <a:noFill/>
        </p:spPr>
      </p:pic>
      <p:pic>
        <p:nvPicPr>
          <p:cNvPr id="382980" name="Picture 4" descr="124862-matte-white-square-icon-business-trademark-ps"/>
          <p:cNvPicPr>
            <a:picLocks noChangeAspect="1" noChangeArrowheads="1"/>
          </p:cNvPicPr>
          <p:nvPr/>
        </p:nvPicPr>
        <p:blipFill>
          <a:blip r:embed="rId4" cstate="print"/>
          <a:srcRect l="13126" t="13126" r="13126" b="16875"/>
          <a:stretch>
            <a:fillRect/>
          </a:stretch>
        </p:blipFill>
        <p:spPr bwMode="auto">
          <a:xfrm>
            <a:off x="2209800" y="3232150"/>
            <a:ext cx="2133600" cy="202565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2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2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8" grpId="0" build="p" bldLvl="5"/>
    </p:bldLst>
  </p:timing>
</p:sld>
</file>

<file path=ppt/theme/theme1.xml><?xml version="1.0" encoding="utf-8"?>
<a:theme xmlns:a="http://schemas.openxmlformats.org/drawingml/2006/main" name="Level">
  <a:themeElements>
    <a:clrScheme name="Level 11">
      <a:dk1>
        <a:srgbClr val="000000"/>
      </a:dk1>
      <a:lt1>
        <a:srgbClr val="FFFFFF"/>
      </a:lt1>
      <a:dk2>
        <a:srgbClr val="FF0000"/>
      </a:dk2>
      <a:lt2>
        <a:srgbClr val="5F5F5F"/>
      </a:lt2>
      <a:accent1>
        <a:srgbClr val="969696"/>
      </a:accent1>
      <a:accent2>
        <a:srgbClr val="B2B2B2"/>
      </a:accent2>
      <a:accent3>
        <a:srgbClr val="FFFFFF"/>
      </a:accent3>
      <a:accent4>
        <a:srgbClr val="000000"/>
      </a:accent4>
      <a:accent5>
        <a:srgbClr val="C9C9C9"/>
      </a:accent5>
      <a:accent6>
        <a:srgbClr val="A1A1A1"/>
      </a:accent6>
      <a:hlink>
        <a:srgbClr val="0000FF"/>
      </a:hlink>
      <a:folHlink>
        <a:srgbClr val="CC9900"/>
      </a:folHlink>
    </a:clrScheme>
    <a:fontScheme name="Lev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207" tIns="46104" rIns="92207" bIns="46104" numCol="1" anchor="t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207" tIns="46104" rIns="92207" bIns="46104" numCol="1" anchor="t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FF00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FF0000"/>
        </a:dk2>
        <a:lt2>
          <a:srgbClr val="5F5F5F"/>
        </a:lt2>
        <a:accent1>
          <a:srgbClr val="96969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A1A1A1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FF0000"/>
        </a:dk2>
        <a:lt2>
          <a:srgbClr val="5F5F5F"/>
        </a:lt2>
        <a:accent1>
          <a:srgbClr val="96969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A1A1A1"/>
        </a:accent6>
        <a:hlink>
          <a:srgbClr val="0000FF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page">
  <a:themeElements>
    <a:clrScheme name="section page 11">
      <a:dk1>
        <a:srgbClr val="000000"/>
      </a:dk1>
      <a:lt1>
        <a:srgbClr val="FFFFFF"/>
      </a:lt1>
      <a:dk2>
        <a:srgbClr val="FF0000"/>
      </a:dk2>
      <a:lt2>
        <a:srgbClr val="5F5F5F"/>
      </a:lt2>
      <a:accent1>
        <a:srgbClr val="969696"/>
      </a:accent1>
      <a:accent2>
        <a:srgbClr val="B2B2B2"/>
      </a:accent2>
      <a:accent3>
        <a:srgbClr val="FFFFFF"/>
      </a:accent3>
      <a:accent4>
        <a:srgbClr val="000000"/>
      </a:accent4>
      <a:accent5>
        <a:srgbClr val="C9C9C9"/>
      </a:accent5>
      <a:accent6>
        <a:srgbClr val="A1A1A1"/>
      </a:accent6>
      <a:hlink>
        <a:srgbClr val="0000FF"/>
      </a:hlink>
      <a:folHlink>
        <a:srgbClr val="CC9900"/>
      </a:folHlink>
    </a:clrScheme>
    <a:fontScheme name="section p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207" tIns="46104" rIns="92207" bIns="46104" numCol="1" anchor="t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207" tIns="46104" rIns="92207" bIns="46104" numCol="1" anchor="t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ction pag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pag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pag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pag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pag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pag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pag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pag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page 9">
        <a:dk1>
          <a:srgbClr val="000000"/>
        </a:dk1>
        <a:lt1>
          <a:srgbClr val="FFFFFF"/>
        </a:lt1>
        <a:dk2>
          <a:srgbClr val="FF00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page 10">
        <a:dk1>
          <a:srgbClr val="000000"/>
        </a:dk1>
        <a:lt1>
          <a:srgbClr val="FFFFFF"/>
        </a:lt1>
        <a:dk2>
          <a:srgbClr val="FF0000"/>
        </a:dk2>
        <a:lt2>
          <a:srgbClr val="5F5F5F"/>
        </a:lt2>
        <a:accent1>
          <a:srgbClr val="96969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A1A1A1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page 11">
        <a:dk1>
          <a:srgbClr val="000000"/>
        </a:dk1>
        <a:lt1>
          <a:srgbClr val="FFFFFF"/>
        </a:lt1>
        <a:dk2>
          <a:srgbClr val="FF0000"/>
        </a:dk2>
        <a:lt2>
          <a:srgbClr val="5F5F5F"/>
        </a:lt2>
        <a:accent1>
          <a:srgbClr val="96969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A1A1A1"/>
        </a:accent6>
        <a:hlink>
          <a:srgbClr val="0000FF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207" tIns="46104" rIns="92207" bIns="46104" numCol="1" anchor="t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207" tIns="46104" rIns="92207" bIns="46104" numCol="1" anchor="t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3761</Words>
  <Application>Microsoft Office PowerPoint</Application>
  <PresentationFormat>On-screen Show (4:3)</PresentationFormat>
  <Paragraphs>536</Paragraphs>
  <Slides>78</Slides>
  <Notes>78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Level</vt:lpstr>
      <vt:lpstr>section page</vt:lpstr>
      <vt:lpstr>Custom Design</vt:lpstr>
      <vt:lpstr>PowerPoint Presentation</vt:lpstr>
      <vt:lpstr>PowerPoint Presentation</vt:lpstr>
      <vt:lpstr>PowerPoint Presentation</vt:lpstr>
      <vt:lpstr>Presentation Overview</vt:lpstr>
      <vt:lpstr>PowerPoint Presentation</vt:lpstr>
      <vt:lpstr>What is Intellectual Property?</vt:lpstr>
      <vt:lpstr>How many types of IP Are in a Coca-Cola Bottle?</vt:lpstr>
      <vt:lpstr>PowerPoint Presentation</vt:lpstr>
      <vt:lpstr>PowerPoint Presentation</vt:lpstr>
      <vt:lpstr>What is a Trademark?</vt:lpstr>
      <vt:lpstr>Why Are Trademarks Legally Protected?</vt:lpstr>
      <vt:lpstr>What Legal Rights Do Trademarks Provide?</vt:lpstr>
      <vt:lpstr>What Can Be a Trademark?</vt:lpstr>
      <vt:lpstr>PowerPoint Presentation</vt:lpstr>
      <vt:lpstr>What Cannot Be Used As Trademarks?</vt:lpstr>
      <vt:lpstr>A Trademark Must Be Distinctive</vt:lpstr>
      <vt:lpstr>Distinctiveness Spectrum:</vt:lpstr>
      <vt:lpstr>Distinctiveness Spectrum:</vt:lpstr>
      <vt:lpstr>Distinctiveness Spectrum:</vt:lpstr>
      <vt:lpstr>Choosing a Trademark</vt:lpstr>
      <vt:lpstr>How Do You Obtain Trademark Rights In a Mark?</vt:lpstr>
      <vt:lpstr>Protecting Trademarks</vt:lpstr>
      <vt:lpstr>Trademark Registration</vt:lpstr>
      <vt:lpstr>Some Benefits of  Federal Registration</vt:lpstr>
      <vt:lpstr>Federal Registration: Key Info</vt:lpstr>
      <vt:lpstr>Recent Trademarks in the News</vt:lpstr>
      <vt:lpstr>PowerPoint Presentation</vt:lpstr>
      <vt:lpstr>What Is A Copyright?</vt:lpstr>
      <vt:lpstr>What is Copyrightable?</vt:lpstr>
      <vt:lpstr>What is not Copyrightable?</vt:lpstr>
      <vt:lpstr>Who Owns Copyright?</vt:lpstr>
      <vt:lpstr>Copyright Owners’ Exclusive Rights</vt:lpstr>
      <vt:lpstr>Copyright v. Public Domain</vt:lpstr>
      <vt:lpstr>How Does One Obtain a Copyright?</vt:lpstr>
      <vt:lpstr>Benefits of Federal Registration</vt:lpstr>
      <vt:lpstr>Obtaining a Federal Registration</vt:lpstr>
      <vt:lpstr>Protecting Your Copyrights</vt:lpstr>
      <vt:lpstr>Proper Copyright Notice</vt:lpstr>
      <vt:lpstr>Fair Use Defense</vt:lpstr>
      <vt:lpstr>Recent Copyrights in the News</vt:lpstr>
      <vt:lpstr>PowerPoint Presentation</vt:lpstr>
      <vt:lpstr>What is a Patent?</vt:lpstr>
      <vt:lpstr>What is a Patent?</vt:lpstr>
      <vt:lpstr>What Can Be Patented?</vt:lpstr>
      <vt:lpstr>What Can Be Patented? (cont’d)</vt:lpstr>
      <vt:lpstr>What Can Not Be Patented?</vt:lpstr>
      <vt:lpstr>What Are The Requirements For Patentability?</vt:lpstr>
      <vt:lpstr>Utility Requirement</vt:lpstr>
      <vt:lpstr>Novelty Requirement</vt:lpstr>
      <vt:lpstr>Non-Obviousness Requirement</vt:lpstr>
      <vt:lpstr>Adequacy of Disclosure</vt:lpstr>
      <vt:lpstr>What Is The Basic Process For Obtaining A Patent?</vt:lpstr>
      <vt:lpstr>A Word About Types of Patents</vt:lpstr>
      <vt:lpstr>Design Patents</vt:lpstr>
      <vt:lpstr>PowerPoint Presentation</vt:lpstr>
      <vt:lpstr>Plant Patents</vt:lpstr>
      <vt:lpstr>How Valuable Are Patents In Practice?</vt:lpstr>
      <vt:lpstr>Patents In Your Business</vt:lpstr>
      <vt:lpstr>PowerPoint Presentation</vt:lpstr>
      <vt:lpstr>What is Trade Secrets Misappropriation Law?</vt:lpstr>
      <vt:lpstr>The UTSA Definition of Trade Secret</vt:lpstr>
      <vt:lpstr>Trade Secrets in New York</vt:lpstr>
      <vt:lpstr>Examples of Trade Secrets</vt:lpstr>
      <vt:lpstr>What constitutes misappropriation? </vt:lpstr>
      <vt:lpstr>Defenses to Trade Secrets Misappropriation Generally </vt:lpstr>
      <vt:lpstr>Reasonable Precautions</vt:lpstr>
      <vt:lpstr>Preliminary and Permanent Injunctive Relief</vt:lpstr>
      <vt:lpstr>Remedies: Monetary Damages</vt:lpstr>
      <vt:lpstr>Criminal penalties</vt:lpstr>
      <vt:lpstr>Pros and Cons of Trade Secrets</vt:lpstr>
      <vt:lpstr>PowerPoint Presentation</vt:lpstr>
      <vt:lpstr>Common Pitfalls</vt:lpstr>
      <vt:lpstr>Common Pitfalls</vt:lpstr>
      <vt:lpstr>Common Pitfalls</vt:lpstr>
      <vt:lpstr>PowerPoint Presentation</vt:lpstr>
      <vt:lpstr>Resources</vt:lpstr>
      <vt:lpstr>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Rothaus</dc:creator>
  <cp:lastModifiedBy>Claudia</cp:lastModifiedBy>
  <cp:revision>2</cp:revision>
  <dcterms:modified xsi:type="dcterms:W3CDTF">2015-01-27T20:35:40Z</dcterms:modified>
</cp:coreProperties>
</file>